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Palatino Linotype" panose="02040502050505030304" pitchFamily="18" charset="0"/>
      <p:regular r:id="rId16"/>
      <p:bold r:id="rId17"/>
      <p:italic r:id="rId18"/>
      <p:boldItalic r:id="rId19"/>
    </p:embeddedFont>
    <p:embeddedFont>
      <p:font typeface="Perpetua Titling MT" panose="02020502060505020804" pitchFamily="18" charset="0"/>
      <p:regular r:id="rId20"/>
      <p:bold r:id="rId21"/>
    </p:embeddedFont>
    <p:embeddedFont>
      <p:font typeface="Prata" panose="020B0604020202020204" charset="0"/>
      <p:regular r:id="rId22"/>
    </p:embeddedFont>
    <p:embeddedFont>
      <p:font typeface="Raleway" pitchFamily="2" charset="0"/>
      <p:regular r:id="rId23"/>
      <p:bold r:id="rId24"/>
    </p:embeddedFont>
    <p:embeddedFont>
      <p:font typeface="Raleway Bold" pitchFamily="2" charset="0"/>
      <p:bold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7" y="4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8:09.496"/>
    </inkml:context>
    <inkml:brush xml:id="br0">
      <inkml:brushProperty name="width" value="0.35" units="cm"/>
      <inkml:brushProperty name="height" value="0.35" units="cm"/>
    </inkml:brush>
  </inkml:definitions>
  <inkml:trace contextRef="#ctx0" brushRef="#br0">1 220 24575,'1182'0'0,"-1127"-2"0,0-2 0,0-3 0,61-15 0,161-56 0,-78 21 0,-144 42 0,1 3 0,1 3 0,0 2 0,107 0 0,249 11 16,-273-4-1397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9:05.017"/>
    </inkml:context>
    <inkml:brush xml:id="br0">
      <inkml:brushProperty name="width" value="0.35" units="cm"/>
      <inkml:brushProperty name="height" value="0.3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9:10.958"/>
    </inkml:context>
    <inkml:brush xml:id="br0">
      <inkml:brushProperty name="width" value="0.35" units="cm"/>
      <inkml:brushProperty name="height" value="0.35" units="cm"/>
    </inkml:brush>
  </inkml:definitions>
  <inkml:trace contextRef="#ctx0" brushRef="#br0">471 589 24575,'178'-12'0,"-55"0"0,689 3 0,-489 12 0,64-22 0,-154 9 0,-69 7 0,-57-12 0,5 1 0,17 14 0,31-2 0,-152 1 0,0-1 0,0 0 0,-1-1 0,1 0 0,0 0 0,-1 0 0,10-7 0,-7 5 0,-1 0 0,1 0 0,18-5 0,-4 6 0,0 0 0,0 2 0,0 1 0,30 2 0,-31 0 0,1-1 0,-1-1 0,1-1 0,37-8 0,-7-4 0,1 2 0,0 2 0,95-5 0,143 15 0,-124 2 0,-165-2 0,-1-1 0,1 2 0,0-1 0,0 0 0,-1 1 0,1 0 0,0-1 0,-1 2 0,1-1 0,-1 0 0,1 1 0,-1-1 0,0 1 0,1 0 0,-1 0 0,0 0 0,0 1 0,0-1 0,-1 1 0,1 0 0,-1-1 0,1 1 0,-1 0 0,0 1 0,0-1 0,0 0 0,-1 0 0,1 1 0,-1-1 0,0 1 0,1 0 0,-2-1 0,1 1 0,0 0 0,-1 6 0,4 32 0,-2-1 0,-6 67 0,-1-11 0,6-91 0,-1-1 0,-1 0 0,1 0 0,-1 0 0,0 1 0,0-1 0,0 0 0,-1 0 0,0-1 0,-3 8 0,4-10 0,-1 1 0,0-1 0,0 0 0,-1 0 0,1 0 0,0 0 0,-1 0 0,1 0 0,-1-1 0,0 1 0,1-1 0,-1 1 0,0-1 0,0 0 0,0 0 0,0-1 0,0 1 0,0-1 0,-4 1 0,-7 0 0,-1-1 0,0 0 0,1-1 0,-1 0 0,1-1 0,0-1 0,-16-5 0,-99-38 0,99 34 0,-70-32 0,-101-63 0,119 60 0,-3 4 0,-90-33 0,146 68 0,1 1 0,-1 2 0,0 1 0,-37-1 0,33 3 0,-1-1 0,-53-13 0,45 6 0,-70-8 0,79 12 0,0-2 0,-52-18 0,47 13 0,-55-11 0,39 15 0,-1 3 0,0 2 0,0 2 0,0 3 0,0 2 0,0 3 0,0 2 0,1 2 0,0 3 0,1 2 0,-73 32 0,71-20 0,1 3 0,-86 64 0,71-46 0,32-23 0,1 2 0,1 1 0,-55 57 0,81-76 0,0 1 0,1 0 0,1 1 0,-1 0 0,2 0 0,0 0 0,0 1 0,1 0 0,0 0 0,1 1 0,1-1 0,0 1 0,0 0 0,1 0 0,1 0 0,0 0 0,2 21 0,-1-31 0,1 0 0,-1-1 0,1 1 0,0 0 0,0 0 0,0 0 0,0-1 0,1 1 0,-1 0 0,1-1 0,-1 1 0,1-1 0,0 0 0,0 0 0,0 1 0,4 2 0,-1-2 0,0 0 0,0 0 0,0 0 0,0-1 0,0 0 0,0 0 0,1 0 0,7 1 0,9 0 0,0-1 0,1-1 0,33-2 0,-55 1 0,270-32 0,3-23 0,88-14 0,-312 63 0,483-87 0,-413 72 0,10-3 0,-77 12 0,1 2 0,1 3 0,-1 2 0,85 3 0,-103 3 0,0 1 0,0 2 0,0 2 0,0 1 0,-1 2 0,67 26 0,-66-23 0,65 14 0,12 2 0,-99-24 0,0 1 0,-1 1 0,1 1 0,-1 0 0,19 13 0,-30-19 0,0 1 0,0 0 0,0 0 0,0-1 0,0 1 0,-1 0 0,1 0 0,0 1 0,-1-1 0,0 0 0,2 3 0,-3-4 0,1 0 0,-1 0 0,0 0 0,0 0 0,0 1 0,1-1 0,-1 0 0,0 0 0,0 0 0,-1 0 0,1 0 0,0 0 0,0 0 0,0 0 0,-1 1 0,1-1 0,-1 0 0,1 0 0,-2 1 0,0 1 0,-1 0 0,0 0 0,0-1 0,0 1 0,0-1 0,0 0 0,-1 0 0,1 0 0,-1 0 0,1-1 0,-1 1 0,0-1 0,1 0 0,-8 1 0,-38 7 0,-1-2 0,-60 2 0,-110-9 0,125-1 0,-1251-3 0,953-12 0,52 0 0,311 14 0,1-2 0,0-1 0,-1-1 0,-27-10 0,-55-11 0,-82-6 0,-23-5 0,-21-2 0,-305 24 0,359 18 0,179-2 0,0 0 0,0 0 0,0-1 0,0 1 0,0-1 0,0 0 0,1-1 0,-7-2 0,10 4 0,1 0 0,-1-1 0,0 1 0,1 0 0,-1-1 0,1 1 0,-1-1 0,1 1 0,-1-1 0,1 0 0,-1 1 0,1-1 0,-1 1 0,1-1 0,0 0 0,-1 1 0,1-1 0,0 0 0,0 0 0,-1 1 0,1-1 0,0 0 0,0-1 0,0 1 0,0-1 0,1 0 0,-1 0 0,1 1 0,0-1 0,-1 0 0,1 1 0,0-1 0,0 0 0,0 1 0,0-1 0,0 1 0,0 0 0,2-2 0,10-9 0,-1 0 0,2 1 0,-1 0 0,2 1 0,27-14 0,85-34 0,-99 46 0,-14 6 0,170-67 0,-154 63 0,0 2 0,1 1 0,0 1 0,40-2 0,-45 4 0,0 0 0,-1-2 0,1-1 0,-1 0 0,-1-2 0,28-14 0,-14 7 0,55-23 0,325-116 0,-329 130 0,195-52 0,4 24 0,528 21 0,-799 33 0,1 0 0,-1 1 0,0 1 0,1 0 0,28 11 0,78 41 0,-73-31 0,0-3 0,1-2 0,105 24 0,-140-39 0,0 1 0,0 0 0,-1 2 0,0 0 0,26 16 0,70 55 0,-18-11 0,8-7 0,-48-30 0,77 58 0,-123-81-136,1 1-1,0-2 1,1 1-1,-1-1 1,1-1-1,0 1 1,1-2-1,-1 1 0,18 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10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12748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165109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857801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023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24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660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45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310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550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432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55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704331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124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70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77151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14600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941764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564924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984908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492803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832478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2/26/2025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115887892"/>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perplexity.ai/" TargetMode="External"/><Relationship Id="rId7" Type="http://schemas.openxmlformats.org/officeDocument/2006/relationships/hyperlink" Target="https://www.quadratic.com/" TargetMode="External"/><Relationship Id="rId2" Type="http://schemas.openxmlformats.org/officeDocument/2006/relationships/hyperlink" Target="https://deepseek.com/" TargetMode="External"/><Relationship Id="rId1" Type="http://schemas.openxmlformats.org/officeDocument/2006/relationships/slideLayout" Target="../slideLayouts/slideLayout21.xml"/><Relationship Id="rId6" Type="http://schemas.openxmlformats.org/officeDocument/2006/relationships/hyperlink" Target="https://www.blackbox.ai/" TargetMode="External"/><Relationship Id="rId5" Type="http://schemas.openxmlformats.org/officeDocument/2006/relationships/hyperlink" Target="https://openai.com/chatgpt" TargetMode="External"/><Relationship Id="rId10" Type="http://schemas.openxmlformats.org/officeDocument/2006/relationships/hyperlink" Target="https://www.imagine.art/" TargetMode="External"/><Relationship Id="rId4" Type="http://schemas.openxmlformats.org/officeDocument/2006/relationships/hyperlink" Target="https://www.google.com/" TargetMode="External"/><Relationship Id="rId9"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alatino Linotype" panose="02040502050505030304" pitchFamily="18" charset="0"/>
                <a:ea typeface="Prata" pitchFamily="34" charset="-122"/>
                <a:cs typeface="Prata" pitchFamily="34" charset="-120"/>
              </a:rPr>
              <a:t>Understanding Mental Health Data Analysis</a:t>
            </a:r>
            <a:endParaRPr lang="en-US" sz="4450" dirty="0">
              <a:latin typeface="Palatino Linotype" panose="02040502050505030304" pitchFamily="18" charset="0"/>
            </a:endParaRPr>
          </a:p>
        </p:txBody>
      </p:sp>
      <p:sp>
        <p:nvSpPr>
          <p:cNvPr id="4" name="Text 1"/>
          <p:cNvSpPr/>
          <p:nvPr/>
        </p:nvSpPr>
        <p:spPr>
          <a:xfrm>
            <a:off x="793790" y="3941802"/>
            <a:ext cx="8261000"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erpetua Titling MT" panose="02020502060505020804" pitchFamily="18" charset="0"/>
                <a:ea typeface="Raleway" pitchFamily="34" charset="-122"/>
                <a:cs typeface="Raleway" pitchFamily="34" charset="-120"/>
              </a:rPr>
              <a:t>Welcome to this step-by-step guide on leveraging AI for mental health insights. We'll cover data processing,   visualization, and AI modeling using Python. This presentation provides a practical approach to identifying mental health risks early, enabling timely intervention.</a:t>
            </a:r>
            <a:endParaRPr lang="en-US" sz="1750" dirty="0">
              <a:latin typeface="Perpetua Titling MT" panose="02020502060505020804" pitchFamily="18" charset="0"/>
            </a:endParaRPr>
          </a:p>
        </p:txBody>
      </p:sp>
      <p:sp>
        <p:nvSpPr>
          <p:cNvPr id="7" name="Text 4"/>
          <p:cNvSpPr/>
          <p:nvPr/>
        </p:nvSpPr>
        <p:spPr>
          <a:xfrm>
            <a:off x="266430" y="6919802"/>
            <a:ext cx="2415540"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Ms. Nitya Kasarla</a:t>
            </a:r>
          </a:p>
          <a:p>
            <a:pPr marL="0" indent="0" algn="l">
              <a:lnSpc>
                <a:spcPts val="3100"/>
              </a:lnSpc>
              <a:buNone/>
            </a:pPr>
            <a:r>
              <a:rPr lang="en-US" sz="2200" b="1" dirty="0">
                <a:solidFill>
                  <a:srgbClr val="CFCBBF"/>
                </a:solidFill>
                <a:latin typeface="Raleway Bold" pitchFamily="34" charset="0"/>
              </a:rPr>
              <a:t>Ms. shruti Pawal</a:t>
            </a:r>
          </a:p>
          <a:p>
            <a:pPr marL="0" indent="0" algn="l">
              <a:lnSpc>
                <a:spcPts val="3100"/>
              </a:lnSpc>
              <a:buNone/>
            </a:pPr>
            <a:r>
              <a:rPr lang="en-US" sz="2200" b="1" dirty="0">
                <a:solidFill>
                  <a:srgbClr val="CFCBBF"/>
                </a:solidFill>
                <a:latin typeface="Raleway Bold" pitchFamily="34" charset="0"/>
              </a:rPr>
              <a:t>Mr. Sabmit Waghmare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72927" y="618053"/>
            <a:ext cx="7384018" cy="667107"/>
          </a:xfrm>
          <a:prstGeom prst="rect">
            <a:avLst/>
          </a:prstGeom>
          <a:noFill/>
          <a:ln/>
        </p:spPr>
        <p:txBody>
          <a:bodyPr wrap="none" lIns="0" tIns="0" rIns="0" bIns="0" rtlCol="0" anchor="t"/>
          <a:lstStyle/>
          <a:p>
            <a:pPr marL="0" indent="0">
              <a:lnSpc>
                <a:spcPts val="5250"/>
              </a:lnSpc>
              <a:buNone/>
            </a:pPr>
            <a:r>
              <a:rPr lang="en-US" sz="4200" dirty="0">
                <a:solidFill>
                  <a:srgbClr val="F2E782"/>
                </a:solidFill>
                <a:latin typeface="Prata" pitchFamily="34" charset="0"/>
                <a:ea typeface="Prata" pitchFamily="34" charset="-122"/>
                <a:cs typeface="Prata" pitchFamily="34" charset="-120"/>
              </a:rPr>
              <a:t>9. </a:t>
            </a:r>
            <a:r>
              <a:rPr lang="en-US" sz="4200" dirty="0">
                <a:solidFill>
                  <a:srgbClr val="F2E782"/>
                </a:solidFill>
                <a:latin typeface="Palatino Linotype" panose="02040502050505030304" pitchFamily="18" charset="0"/>
                <a:ea typeface="Prata" pitchFamily="34" charset="-122"/>
                <a:cs typeface="Prata" pitchFamily="34" charset="-120"/>
              </a:rPr>
              <a:t>Conclusion &amp; Applications</a:t>
            </a:r>
            <a:endParaRPr lang="en-US" sz="4200" dirty="0">
              <a:latin typeface="Palatino Linotype" panose="02040502050505030304" pitchFamily="18" charset="0"/>
            </a:endParaRPr>
          </a:p>
        </p:txBody>
      </p:sp>
      <p:sp>
        <p:nvSpPr>
          <p:cNvPr id="4" name="Text 1"/>
          <p:cNvSpPr/>
          <p:nvPr/>
        </p:nvSpPr>
        <p:spPr>
          <a:xfrm>
            <a:off x="6272927" y="1712000"/>
            <a:ext cx="3625334" cy="704493"/>
          </a:xfrm>
          <a:prstGeom prst="rect">
            <a:avLst/>
          </a:prstGeom>
          <a:noFill/>
          <a:ln/>
        </p:spPr>
        <p:txBody>
          <a:bodyPr wrap="none" lIns="0" tIns="0" rIns="0" bIns="0" rtlCol="0" anchor="t"/>
          <a:lstStyle/>
          <a:p>
            <a:pPr marL="0" indent="0" algn="ctr">
              <a:lnSpc>
                <a:spcPts val="5500"/>
              </a:lnSpc>
              <a:buNone/>
            </a:pPr>
            <a:r>
              <a:rPr lang="en-US" sz="5500" dirty="0">
                <a:solidFill>
                  <a:srgbClr val="CFCBBF"/>
                </a:solidFill>
                <a:latin typeface="Prata" pitchFamily="34" charset="0"/>
                <a:ea typeface="Prata" pitchFamily="34" charset="-122"/>
                <a:cs typeface="Prata" pitchFamily="34" charset="-120"/>
              </a:rPr>
              <a:t>90%</a:t>
            </a:r>
            <a:endParaRPr lang="en-US" sz="5500" dirty="0"/>
          </a:p>
        </p:txBody>
      </p:sp>
      <p:sp>
        <p:nvSpPr>
          <p:cNvPr id="5" name="Text 2"/>
          <p:cNvSpPr/>
          <p:nvPr/>
        </p:nvSpPr>
        <p:spPr>
          <a:xfrm>
            <a:off x="6751201" y="2683192"/>
            <a:ext cx="2668786" cy="333613"/>
          </a:xfrm>
          <a:prstGeom prst="rect">
            <a:avLst/>
          </a:prstGeom>
          <a:noFill/>
          <a:ln/>
        </p:spPr>
        <p:txBody>
          <a:bodyPr wrap="non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Accuracy</a:t>
            </a:r>
            <a:endParaRPr lang="en-US" sz="2100" dirty="0"/>
          </a:p>
        </p:txBody>
      </p:sp>
      <p:sp>
        <p:nvSpPr>
          <p:cNvPr id="6" name="Text 3"/>
          <p:cNvSpPr/>
          <p:nvPr/>
        </p:nvSpPr>
        <p:spPr>
          <a:xfrm>
            <a:off x="6272927" y="3144798"/>
            <a:ext cx="3625334" cy="682943"/>
          </a:xfrm>
          <a:prstGeom prst="rect">
            <a:avLst/>
          </a:prstGeom>
          <a:noFill/>
          <a:ln/>
        </p:spPr>
        <p:txBody>
          <a:bodyPr wrap="square" lIns="0" tIns="0" rIns="0" bIns="0" rtlCol="0" anchor="t"/>
          <a:lstStyle/>
          <a:p>
            <a:pPr marL="0" indent="0" algn="ctr">
              <a:lnSpc>
                <a:spcPts val="2650"/>
              </a:lnSpc>
              <a:buNone/>
            </a:pPr>
            <a:r>
              <a:rPr lang="en-US" sz="1650" dirty="0">
                <a:solidFill>
                  <a:srgbClr val="CFCBBF"/>
                </a:solidFill>
                <a:latin typeface="Palatino Linotype" panose="02040502050505030304" pitchFamily="18" charset="0"/>
                <a:ea typeface="Raleway" pitchFamily="34" charset="-122"/>
                <a:cs typeface="Raleway" pitchFamily="34" charset="-120"/>
              </a:rPr>
              <a:t>Achieved in predicting mental health risk.</a:t>
            </a:r>
            <a:endParaRPr lang="en-US" sz="1650" dirty="0">
              <a:latin typeface="Palatino Linotype" panose="02040502050505030304" pitchFamily="18" charset="0"/>
            </a:endParaRPr>
          </a:p>
        </p:txBody>
      </p:sp>
      <p:sp>
        <p:nvSpPr>
          <p:cNvPr id="7" name="Text 4"/>
          <p:cNvSpPr/>
          <p:nvPr/>
        </p:nvSpPr>
        <p:spPr>
          <a:xfrm>
            <a:off x="10218420" y="1712000"/>
            <a:ext cx="3625453" cy="704493"/>
          </a:xfrm>
          <a:prstGeom prst="rect">
            <a:avLst/>
          </a:prstGeom>
          <a:noFill/>
          <a:ln/>
        </p:spPr>
        <p:txBody>
          <a:bodyPr wrap="none" lIns="0" tIns="0" rIns="0" bIns="0" rtlCol="0" anchor="t"/>
          <a:lstStyle/>
          <a:p>
            <a:pPr marL="0" indent="0" algn="ctr">
              <a:lnSpc>
                <a:spcPts val="5500"/>
              </a:lnSpc>
              <a:buNone/>
            </a:pPr>
            <a:r>
              <a:rPr lang="en-US" sz="5500" b="1" dirty="0">
                <a:solidFill>
                  <a:srgbClr val="CFCBBF"/>
                </a:solidFill>
                <a:latin typeface="Palatino Linotype" panose="02040502050505030304" pitchFamily="18" charset="0"/>
                <a:ea typeface="Prata" pitchFamily="34" charset="-122"/>
                <a:cs typeface="Prata" pitchFamily="34" charset="-120"/>
              </a:rPr>
              <a:t>Early</a:t>
            </a:r>
            <a:endParaRPr lang="en-US" sz="5500" b="1" dirty="0">
              <a:latin typeface="Palatino Linotype" panose="02040502050505030304" pitchFamily="18" charset="0"/>
            </a:endParaRPr>
          </a:p>
        </p:txBody>
      </p:sp>
      <p:sp>
        <p:nvSpPr>
          <p:cNvPr id="8" name="Text 5"/>
          <p:cNvSpPr/>
          <p:nvPr/>
        </p:nvSpPr>
        <p:spPr>
          <a:xfrm>
            <a:off x="10696694" y="2683192"/>
            <a:ext cx="2668786" cy="333613"/>
          </a:xfrm>
          <a:prstGeom prst="rect">
            <a:avLst/>
          </a:prstGeom>
          <a:noFill/>
          <a:ln/>
        </p:spPr>
        <p:txBody>
          <a:bodyPr wrap="non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Detection</a:t>
            </a:r>
            <a:endParaRPr lang="en-US" sz="2100" dirty="0"/>
          </a:p>
        </p:txBody>
      </p:sp>
      <p:sp>
        <p:nvSpPr>
          <p:cNvPr id="9" name="Text 6"/>
          <p:cNvSpPr/>
          <p:nvPr/>
        </p:nvSpPr>
        <p:spPr>
          <a:xfrm>
            <a:off x="10218420" y="3144798"/>
            <a:ext cx="3625453" cy="341471"/>
          </a:xfrm>
          <a:prstGeom prst="rect">
            <a:avLst/>
          </a:prstGeom>
          <a:noFill/>
          <a:ln/>
        </p:spPr>
        <p:txBody>
          <a:bodyPr wrap="none" lIns="0" tIns="0" rIns="0" bIns="0" rtlCol="0" anchor="t"/>
          <a:lstStyle/>
          <a:p>
            <a:pPr marL="0" indent="0" algn="ctr">
              <a:lnSpc>
                <a:spcPts val="2650"/>
              </a:lnSpc>
              <a:buNone/>
            </a:pPr>
            <a:r>
              <a:rPr lang="en-US" sz="1650" dirty="0">
                <a:solidFill>
                  <a:srgbClr val="CFCBBF"/>
                </a:solidFill>
                <a:latin typeface="Palatino Linotype" panose="02040502050505030304" pitchFamily="18" charset="0"/>
                <a:ea typeface="Raleway" pitchFamily="34" charset="-122"/>
                <a:cs typeface="Raleway" pitchFamily="34" charset="-120"/>
              </a:rPr>
              <a:t>Identify at-risk individuals early</a:t>
            </a:r>
            <a:r>
              <a:rPr lang="en-US" sz="1650" dirty="0">
                <a:solidFill>
                  <a:srgbClr val="CFCBBF"/>
                </a:solidFill>
                <a:latin typeface="Raleway" pitchFamily="34" charset="0"/>
                <a:ea typeface="Raleway" pitchFamily="34" charset="-122"/>
                <a:cs typeface="Raleway" pitchFamily="34" charset="-120"/>
              </a:rPr>
              <a:t>.</a:t>
            </a:r>
            <a:endParaRPr lang="en-US" sz="1650" dirty="0"/>
          </a:p>
        </p:txBody>
      </p:sp>
      <p:sp>
        <p:nvSpPr>
          <p:cNvPr id="10" name="Text 7"/>
          <p:cNvSpPr/>
          <p:nvPr/>
        </p:nvSpPr>
        <p:spPr>
          <a:xfrm>
            <a:off x="8245673" y="4574858"/>
            <a:ext cx="3625334" cy="704493"/>
          </a:xfrm>
          <a:prstGeom prst="rect">
            <a:avLst/>
          </a:prstGeom>
          <a:noFill/>
          <a:ln/>
        </p:spPr>
        <p:txBody>
          <a:bodyPr wrap="none" lIns="0" tIns="0" rIns="0" bIns="0" rtlCol="0" anchor="t"/>
          <a:lstStyle/>
          <a:p>
            <a:pPr marL="0" indent="0" algn="ctr">
              <a:lnSpc>
                <a:spcPts val="5500"/>
              </a:lnSpc>
              <a:buNone/>
            </a:pPr>
            <a:r>
              <a:rPr lang="en-US" sz="5500" dirty="0">
                <a:solidFill>
                  <a:srgbClr val="CFCBBF"/>
                </a:solidFill>
                <a:latin typeface="Palatino Linotype" panose="02040502050505030304" pitchFamily="18" charset="0"/>
                <a:ea typeface="Prata" pitchFamily="34" charset="-122"/>
                <a:cs typeface="Prata" pitchFamily="34" charset="-120"/>
              </a:rPr>
              <a:t>Timely</a:t>
            </a:r>
            <a:endParaRPr lang="en-US" sz="5500" dirty="0">
              <a:latin typeface="Palatino Linotype" panose="02040502050505030304" pitchFamily="18" charset="0"/>
            </a:endParaRPr>
          </a:p>
        </p:txBody>
      </p:sp>
      <p:sp>
        <p:nvSpPr>
          <p:cNvPr id="11" name="Text 8"/>
          <p:cNvSpPr/>
          <p:nvPr/>
        </p:nvSpPr>
        <p:spPr>
          <a:xfrm>
            <a:off x="8723948" y="5546050"/>
            <a:ext cx="2668786" cy="333613"/>
          </a:xfrm>
          <a:prstGeom prst="rect">
            <a:avLst/>
          </a:prstGeom>
          <a:noFill/>
          <a:ln/>
        </p:spPr>
        <p:txBody>
          <a:bodyPr wrap="none" lIns="0" tIns="0" rIns="0" bIns="0" rtlCol="0" anchor="t"/>
          <a:lstStyle/>
          <a:p>
            <a:pPr marL="0" indent="0" algn="ctr">
              <a:lnSpc>
                <a:spcPts val="2600"/>
              </a:lnSpc>
              <a:buNone/>
            </a:pPr>
            <a:r>
              <a:rPr lang="en-US" sz="2100" dirty="0">
                <a:solidFill>
                  <a:srgbClr val="CFCBBF"/>
                </a:solidFill>
                <a:latin typeface="Prata" pitchFamily="34" charset="0"/>
                <a:ea typeface="Prata" pitchFamily="34" charset="-122"/>
                <a:cs typeface="Prata" pitchFamily="34" charset="-120"/>
              </a:rPr>
              <a:t>Intervention</a:t>
            </a:r>
            <a:endParaRPr lang="en-US" sz="2100" dirty="0"/>
          </a:p>
        </p:txBody>
      </p:sp>
      <p:sp>
        <p:nvSpPr>
          <p:cNvPr id="12" name="Text 9"/>
          <p:cNvSpPr/>
          <p:nvPr/>
        </p:nvSpPr>
        <p:spPr>
          <a:xfrm>
            <a:off x="8245673" y="6007656"/>
            <a:ext cx="3625334" cy="682943"/>
          </a:xfrm>
          <a:prstGeom prst="rect">
            <a:avLst/>
          </a:prstGeom>
          <a:noFill/>
          <a:ln/>
        </p:spPr>
        <p:txBody>
          <a:bodyPr wrap="square" lIns="0" tIns="0" rIns="0" bIns="0" rtlCol="0" anchor="t"/>
          <a:lstStyle/>
          <a:p>
            <a:pPr marL="0" indent="0" algn="ctr">
              <a:lnSpc>
                <a:spcPts val="2650"/>
              </a:lnSpc>
              <a:buNone/>
            </a:pPr>
            <a:r>
              <a:rPr lang="en-US" sz="1650" dirty="0">
                <a:solidFill>
                  <a:srgbClr val="CFCBBF"/>
                </a:solidFill>
                <a:latin typeface="Raleway" pitchFamily="34" charset="0"/>
                <a:ea typeface="Raleway" pitchFamily="34" charset="-122"/>
                <a:cs typeface="Raleway" pitchFamily="34" charset="-120"/>
              </a:rPr>
              <a:t>Enable timely and effective intervention.</a:t>
            </a:r>
            <a:endParaRPr lang="en-US" sz="1650" dirty="0"/>
          </a:p>
        </p:txBody>
      </p:sp>
      <p:sp>
        <p:nvSpPr>
          <p:cNvPr id="13" name="Text 10"/>
          <p:cNvSpPr/>
          <p:nvPr/>
        </p:nvSpPr>
        <p:spPr>
          <a:xfrm>
            <a:off x="6272927" y="6930747"/>
            <a:ext cx="7570946" cy="682943"/>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Palatino Linotype" panose="02040502050505030304" pitchFamily="18" charset="0"/>
                <a:ea typeface="Raleway" pitchFamily="34" charset="-122"/>
                <a:cs typeface="Raleway" pitchFamily="34" charset="-120"/>
              </a:rPr>
              <a:t>AI-based approaches offer a powerful tool for early identification of mental health risks. This enables the provision of timely interventions and support.</a:t>
            </a:r>
            <a:endParaRPr lang="en-US" sz="1650" dirty="0">
              <a:latin typeface="Palatino Linotype" panose="020405020505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D64E57-A119-5096-A627-46C028A26454}"/>
              </a:ext>
            </a:extLst>
          </p:cNvPr>
          <p:cNvSpPr txBox="1"/>
          <p:nvPr/>
        </p:nvSpPr>
        <p:spPr>
          <a:xfrm>
            <a:off x="5688185" y="1684973"/>
            <a:ext cx="7315200" cy="769441"/>
          </a:xfrm>
          <a:prstGeom prst="rect">
            <a:avLst/>
          </a:prstGeom>
          <a:noFill/>
        </p:spPr>
        <p:txBody>
          <a:bodyPr wrap="square">
            <a:spAutoFit/>
          </a:bodyPr>
          <a:lstStyle/>
          <a:p>
            <a:r>
              <a:rPr lang="en-US" sz="1800" dirty="0">
                <a:solidFill>
                  <a:srgbClr val="F2E782"/>
                </a:solidFill>
                <a:latin typeface="Prata" pitchFamily="34" charset="0"/>
                <a:ea typeface="Prata" pitchFamily="34" charset="-122"/>
                <a:cs typeface="Prata" pitchFamily="34" charset="-120"/>
              </a:rPr>
              <a:t> </a:t>
            </a:r>
            <a:r>
              <a:rPr lang="en-US" sz="4400" dirty="0">
                <a:solidFill>
                  <a:srgbClr val="F2E782"/>
                </a:solidFill>
                <a:latin typeface="Palatino Linotype" panose="02040502050505030304" pitchFamily="18" charset="0"/>
                <a:ea typeface="Prata" pitchFamily="34" charset="-122"/>
                <a:cs typeface="Prata" pitchFamily="34" charset="-120"/>
              </a:rPr>
              <a:t>conclusion</a:t>
            </a:r>
            <a:endParaRPr lang="en-IN" sz="4400" dirty="0">
              <a:latin typeface="Palatino Linotype" panose="02040502050505030304" pitchFamily="18" charset="0"/>
            </a:endParaRPr>
          </a:p>
        </p:txBody>
      </p:sp>
      <p:sp>
        <p:nvSpPr>
          <p:cNvPr id="7" name="TextBox 6">
            <a:extLst>
              <a:ext uri="{FF2B5EF4-FFF2-40B4-BE49-F238E27FC236}">
                <a16:creationId xmlns:a16="http://schemas.microsoft.com/office/drawing/2014/main" id="{E97655F8-F90B-1AC7-41CF-223ADEF543B3}"/>
              </a:ext>
            </a:extLst>
          </p:cNvPr>
          <p:cNvSpPr txBox="1"/>
          <p:nvPr/>
        </p:nvSpPr>
        <p:spPr>
          <a:xfrm>
            <a:off x="1287965" y="2851215"/>
            <a:ext cx="12054469" cy="3046988"/>
          </a:xfrm>
          <a:prstGeom prst="rect">
            <a:avLst/>
          </a:prstGeom>
          <a:noFill/>
        </p:spPr>
        <p:txBody>
          <a:bodyPr wrap="square">
            <a:spAutoFit/>
          </a:bodyPr>
          <a:lstStyle/>
          <a:p>
            <a:r>
              <a:rPr lang="en-US" sz="3200" b="1" dirty="0">
                <a:latin typeface="Palatino Linotype" panose="02040502050505030304" pitchFamily="18" charset="0"/>
              </a:rPr>
              <a:t>In conclusion, social media provides a rich source of mental health insights. By leveraging machine learning, we can detect early warning signs and enable timely intervention. However, responsible AI practices must be adopted to ensure ethical implementation. This project highlights the potential of data science in promoting mental well-being</a:t>
            </a:r>
            <a:r>
              <a:rPr lang="en-US" sz="3200" b="1" dirty="0">
                <a:latin typeface="Perpetua Titling MT" panose="02020502060505020804" pitchFamily="18" charset="0"/>
              </a:rPr>
              <a:t>.</a:t>
            </a:r>
            <a:endParaRPr lang="en-IN" sz="3200" b="1" dirty="0">
              <a:latin typeface="Perpetua Titling MT" panose="02020502060505020804" pitchFamily="18" charset="0"/>
            </a:endParaRPr>
          </a:p>
        </p:txBody>
      </p:sp>
    </p:spTree>
    <p:extLst>
      <p:ext uri="{BB962C8B-B14F-4D97-AF65-F5344CB8AC3E}">
        <p14:creationId xmlns:p14="http://schemas.microsoft.com/office/powerpoint/2010/main" val="192864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0D884DB-B02D-84A5-8444-125A8418D964}"/>
              </a:ext>
            </a:extLst>
          </p:cNvPr>
          <p:cNvSpPr txBox="1"/>
          <p:nvPr/>
        </p:nvSpPr>
        <p:spPr>
          <a:xfrm>
            <a:off x="1086965" y="2778145"/>
            <a:ext cx="12937645" cy="1323439"/>
          </a:xfrm>
          <a:prstGeom prst="rect">
            <a:avLst/>
          </a:prstGeom>
          <a:noFill/>
        </p:spPr>
        <p:txBody>
          <a:bodyPr wrap="square">
            <a:spAutoFit/>
          </a:bodyPr>
          <a:lstStyle/>
          <a:p>
            <a:r>
              <a:rPr lang="en-US" sz="1800" dirty="0">
                <a:solidFill>
                  <a:srgbClr val="F2E782"/>
                </a:solidFill>
                <a:latin typeface="Palatino Linotype" panose="02040502050505030304" pitchFamily="18" charset="0"/>
                <a:ea typeface="Prata" pitchFamily="34" charset="-122"/>
                <a:cs typeface="Prata" pitchFamily="34" charset="-120"/>
              </a:rPr>
              <a:t>                                            </a:t>
            </a:r>
            <a:r>
              <a:rPr lang="en-US" sz="4000" dirty="0">
                <a:solidFill>
                  <a:srgbClr val="F2E782"/>
                </a:solidFill>
                <a:latin typeface="Palatino Linotype" panose="02040502050505030304" pitchFamily="18" charset="0"/>
                <a:ea typeface="Prata" pitchFamily="34" charset="-122"/>
                <a:cs typeface="Prata" pitchFamily="34" charset="-120"/>
              </a:rPr>
              <a:t>Thank you for your attention!                                                                     I’d be happy to answer any questions you may have.</a:t>
            </a:r>
            <a:endParaRPr lang="en-IN" sz="4000" dirty="0">
              <a:latin typeface="Palatino Linotype" panose="02040502050505030304" pitchFamily="18" charset="0"/>
            </a:endParaRPr>
          </a:p>
        </p:txBody>
      </p:sp>
    </p:spTree>
    <p:extLst>
      <p:ext uri="{BB962C8B-B14F-4D97-AF65-F5344CB8AC3E}">
        <p14:creationId xmlns:p14="http://schemas.microsoft.com/office/powerpoint/2010/main" val="16427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9AEEFC-3B9F-623C-F4E5-9F87603E42D4}"/>
              </a:ext>
            </a:extLst>
          </p:cNvPr>
          <p:cNvSpPr txBox="1"/>
          <p:nvPr/>
        </p:nvSpPr>
        <p:spPr>
          <a:xfrm>
            <a:off x="5254171" y="965537"/>
            <a:ext cx="7315200" cy="830997"/>
          </a:xfrm>
          <a:prstGeom prst="rect">
            <a:avLst/>
          </a:prstGeom>
          <a:noFill/>
        </p:spPr>
        <p:txBody>
          <a:bodyPr wrap="square">
            <a:spAutoFit/>
          </a:bodyPr>
          <a:lstStyle/>
          <a:p>
            <a:r>
              <a:rPr lang="en-IN" sz="4800" b="1" dirty="0">
                <a:solidFill>
                  <a:srgbClr val="FFC000"/>
                </a:solidFill>
                <a:latin typeface="Palatino Linotype" panose="02040502050505030304" pitchFamily="18" charset="0"/>
              </a:rPr>
              <a:t>References</a:t>
            </a:r>
            <a:endParaRPr lang="en-IN" sz="4800" dirty="0">
              <a:solidFill>
                <a:srgbClr val="FFC000"/>
              </a:solidFill>
            </a:endParaRPr>
          </a:p>
        </p:txBody>
      </p:sp>
      <p:sp>
        <p:nvSpPr>
          <p:cNvPr id="7" name="TextBox 6">
            <a:extLst>
              <a:ext uri="{FF2B5EF4-FFF2-40B4-BE49-F238E27FC236}">
                <a16:creationId xmlns:a16="http://schemas.microsoft.com/office/drawing/2014/main" id="{CF151624-8B72-5927-90FC-26B64B08304C}"/>
              </a:ext>
            </a:extLst>
          </p:cNvPr>
          <p:cNvSpPr txBox="1"/>
          <p:nvPr/>
        </p:nvSpPr>
        <p:spPr>
          <a:xfrm>
            <a:off x="2510971" y="1796534"/>
            <a:ext cx="8461829" cy="5262979"/>
          </a:xfrm>
          <a:prstGeom prst="rect">
            <a:avLst/>
          </a:prstGeom>
          <a:noFill/>
        </p:spPr>
        <p:txBody>
          <a:bodyPr wrap="square">
            <a:spAutoFit/>
          </a:bodyPr>
          <a:lstStyle/>
          <a:p>
            <a:pPr>
              <a:buFont typeface="+mj-lt"/>
              <a:buAutoNum type="arabicPeriod"/>
            </a:pPr>
            <a:r>
              <a:rPr lang="en-IN" sz="2400" dirty="0">
                <a:latin typeface="Palatino Linotype" panose="02040502050505030304" pitchFamily="18" charset="0"/>
              </a:rPr>
              <a:t>DeepSeek. (n.d.). Retrieved from </a:t>
            </a:r>
            <a:r>
              <a:rPr lang="en-IN" sz="2400" dirty="0">
                <a:latin typeface="Palatino Linotype" panose="02040502050505030304" pitchFamily="18" charset="0"/>
                <a:hlinkClick r:id="rId2"/>
              </a:rPr>
              <a:t>https://deepseek.com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Perplexity AI. (n.d.). Retrieved from </a:t>
            </a:r>
            <a:r>
              <a:rPr lang="en-IN" sz="2400" dirty="0">
                <a:latin typeface="Palatino Linotype" panose="02040502050505030304" pitchFamily="18" charset="0"/>
                <a:hlinkClick r:id="rId3"/>
              </a:rPr>
              <a:t>https://www.perplexity.ai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Google. (n.d.). Retrieved from </a:t>
            </a:r>
            <a:r>
              <a:rPr lang="en-IN" sz="2400" dirty="0">
                <a:latin typeface="Palatino Linotype" panose="02040502050505030304" pitchFamily="18" charset="0"/>
                <a:hlinkClick r:id="rId4"/>
              </a:rPr>
              <a:t>https://www.google.com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OpenAI. (2024). ChatGPT. Retrieved from </a:t>
            </a:r>
            <a:r>
              <a:rPr lang="en-IN" sz="2400" dirty="0">
                <a:latin typeface="Palatino Linotype" panose="02040502050505030304" pitchFamily="18" charset="0"/>
                <a:hlinkClick r:id="rId5"/>
              </a:rPr>
              <a:t>https://openai.com/chatgpt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Blackbox AI. (n.d.). Retrieved from </a:t>
            </a:r>
            <a:r>
              <a:rPr lang="en-IN" sz="2400" dirty="0">
                <a:latin typeface="Palatino Linotype" panose="02040502050505030304" pitchFamily="18" charset="0"/>
                <a:hlinkClick r:id="rId6"/>
              </a:rPr>
              <a:t>https://www.blackbox.ai</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Quadratic. (n.d.). Retrieved from </a:t>
            </a:r>
            <a:r>
              <a:rPr lang="en-IN" sz="2400" dirty="0">
                <a:latin typeface="Palatino Linotype" panose="02040502050505030304" pitchFamily="18" charset="0"/>
                <a:hlinkClick r:id="rId7"/>
              </a:rPr>
              <a:t>https://www.quadratic.com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Kaggle. (n.d.). Retrieved from </a:t>
            </a:r>
            <a:r>
              <a:rPr lang="en-IN" sz="2400" dirty="0">
                <a:latin typeface="Palatino Linotype" panose="02040502050505030304" pitchFamily="18" charset="0"/>
                <a:hlinkClick r:id="rId8"/>
              </a:rPr>
              <a:t>https://www.kaggle.com</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Gamma. (n.d.). Retrieved from </a:t>
            </a:r>
            <a:r>
              <a:rPr lang="en-IN" sz="2400" dirty="0">
                <a:latin typeface="Palatino Linotype" panose="02040502050505030304" pitchFamily="18" charset="0"/>
                <a:hlinkClick r:id="rId9"/>
              </a:rPr>
              <a:t>https://gamma.app</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Art. (n.d.). Retrieved from </a:t>
            </a:r>
            <a:r>
              <a:rPr lang="en-IN" sz="2400" dirty="0">
                <a:latin typeface="Palatino Linotype" panose="02040502050505030304" pitchFamily="18" charset="0"/>
                <a:hlinkClick r:id="rId10"/>
              </a:rPr>
              <a:t>https://www.imagine.art</a:t>
            </a:r>
            <a:endParaRPr lang="en-IN" sz="2400" dirty="0">
              <a:latin typeface="Palatino Linotype" panose="02040502050505030304" pitchFamily="18" charset="0"/>
            </a:endParaRPr>
          </a:p>
          <a:p>
            <a:pPr>
              <a:buFont typeface="+mj-lt"/>
              <a:buAutoNum type="arabicPeriod"/>
            </a:pPr>
            <a:r>
              <a:rPr lang="en-IN" sz="2400" dirty="0">
                <a:latin typeface="Palatino Linotype" panose="02040502050505030304" pitchFamily="18" charset="0"/>
              </a:rPr>
              <a:t>Meta AI. (n.d.). Retrieved from https://ai.meta.com</a:t>
            </a:r>
          </a:p>
        </p:txBody>
      </p:sp>
    </p:spTree>
    <p:extLst>
      <p:ext uri="{BB962C8B-B14F-4D97-AF65-F5344CB8AC3E}">
        <p14:creationId xmlns:p14="http://schemas.microsoft.com/office/powerpoint/2010/main" val="321243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023354"/>
            <a:ext cx="580477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1. </a:t>
            </a:r>
            <a:r>
              <a:rPr lang="en-US" sz="4450" dirty="0">
                <a:solidFill>
                  <a:srgbClr val="F2E782"/>
                </a:solidFill>
                <a:latin typeface="Palatino Linotype" panose="02040502050505030304" pitchFamily="18" charset="0"/>
                <a:ea typeface="Prata" pitchFamily="34" charset="-122"/>
                <a:cs typeface="Prata" pitchFamily="34" charset="-120"/>
              </a:rPr>
              <a:t>Importing Libraries</a:t>
            </a:r>
            <a:endParaRPr lang="en-US" sz="4450" dirty="0">
              <a:latin typeface="Palatino Linotype" panose="02040502050505030304" pitchFamily="18" charset="0"/>
            </a:endParaRPr>
          </a:p>
        </p:txBody>
      </p:sp>
      <p:sp>
        <p:nvSpPr>
          <p:cNvPr id="3" name="Text 1"/>
          <p:cNvSpPr/>
          <p:nvPr/>
        </p:nvSpPr>
        <p:spPr>
          <a:xfrm>
            <a:off x="793790"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erpetua Titling MT" panose="02020502060505020804" pitchFamily="18" charset="0"/>
                <a:ea typeface="Raleway" pitchFamily="34" charset="-122"/>
                <a:cs typeface="Raleway" pitchFamily="34" charset="-120"/>
              </a:rPr>
              <a:t>We begin by importing essential Python libraries. Pandas and NumPy are used for data manipulation.</a:t>
            </a:r>
            <a:endParaRPr lang="en-US" sz="1750" dirty="0">
              <a:latin typeface="Perpetua Titling MT" panose="02020502060505020804" pitchFamily="18" charset="0"/>
            </a:endParaRPr>
          </a:p>
        </p:txBody>
      </p:sp>
      <p:sp>
        <p:nvSpPr>
          <p:cNvPr id="4" name="Text 2"/>
          <p:cNvSpPr/>
          <p:nvPr/>
        </p:nvSpPr>
        <p:spPr>
          <a:xfrm>
            <a:off x="7599521" y="4276368"/>
            <a:ext cx="6244709" cy="725805"/>
          </a:xfrm>
          <a:prstGeom prst="rect">
            <a:avLst/>
          </a:prstGeom>
          <a:noFill/>
          <a:ln/>
        </p:spPr>
        <p:txBody>
          <a:bodyPr wrap="square" lIns="0" tIns="0" rIns="0" bIns="0" rtlCol="0" anchor="t"/>
          <a:lstStyle/>
          <a:p>
            <a:pPr marL="0" indent="0">
              <a:lnSpc>
                <a:spcPts val="2850"/>
              </a:lnSpc>
              <a:buNone/>
            </a:pPr>
            <a:r>
              <a:rPr lang="en-US" sz="1750" b="1" dirty="0">
                <a:solidFill>
                  <a:srgbClr val="CFCBBF"/>
                </a:solidFill>
                <a:latin typeface="Perpetua Titling MT" panose="02020502060505020804" pitchFamily="18" charset="0"/>
                <a:ea typeface="Raleway" pitchFamily="34" charset="-122"/>
                <a:cs typeface="Raleway" pitchFamily="34" charset="-120"/>
              </a:rPr>
              <a:t>Seaborn</a:t>
            </a:r>
            <a:r>
              <a:rPr lang="en-US" sz="1750" dirty="0">
                <a:solidFill>
                  <a:srgbClr val="CFCBBF"/>
                </a:solidFill>
                <a:latin typeface="Perpetua Titling MT" panose="02020502060505020804" pitchFamily="18" charset="0"/>
                <a:ea typeface="Raleway" pitchFamily="34" charset="-122"/>
                <a:cs typeface="Raleway" pitchFamily="34" charset="-120"/>
              </a:rPr>
              <a:t> and </a:t>
            </a:r>
            <a:r>
              <a:rPr lang="en-US" sz="1750" b="1" dirty="0">
                <a:solidFill>
                  <a:srgbClr val="CFCBBF"/>
                </a:solidFill>
                <a:latin typeface="Perpetua Titling MT" panose="02020502060505020804" pitchFamily="18" charset="0"/>
                <a:ea typeface="Raleway" pitchFamily="34" charset="-122"/>
                <a:cs typeface="Raleway" pitchFamily="34" charset="-120"/>
              </a:rPr>
              <a:t>Matplotlib</a:t>
            </a:r>
            <a:r>
              <a:rPr lang="en-US" sz="1750" dirty="0">
                <a:solidFill>
                  <a:srgbClr val="CFCBBF"/>
                </a:solidFill>
                <a:latin typeface="Perpetua Titling MT" panose="02020502060505020804" pitchFamily="18" charset="0"/>
                <a:ea typeface="Raleway" pitchFamily="34" charset="-122"/>
                <a:cs typeface="Raleway" pitchFamily="34" charset="-120"/>
              </a:rPr>
              <a:t> enable data visualization. </a:t>
            </a:r>
            <a:r>
              <a:rPr lang="en-US" sz="1750" b="1" dirty="0">
                <a:solidFill>
                  <a:srgbClr val="CFCBBF"/>
                </a:solidFill>
                <a:latin typeface="Perpetua Titling MT" panose="02020502060505020804" pitchFamily="18" charset="0"/>
                <a:ea typeface="Raleway" pitchFamily="34" charset="-122"/>
                <a:cs typeface="Raleway" pitchFamily="34" charset="-120"/>
              </a:rPr>
              <a:t>Scikit-learn</a:t>
            </a:r>
            <a:r>
              <a:rPr lang="en-US" sz="1750" dirty="0">
                <a:solidFill>
                  <a:srgbClr val="CFCBBF"/>
                </a:solidFill>
                <a:latin typeface="Perpetua Titling MT" panose="02020502060505020804" pitchFamily="18" charset="0"/>
                <a:ea typeface="Raleway" pitchFamily="34" charset="-122"/>
                <a:cs typeface="Raleway" pitchFamily="34" charset="-120"/>
              </a:rPr>
              <a:t> provides AI modeling tools</a:t>
            </a:r>
            <a:r>
              <a:rPr lang="en-US" sz="1750" dirty="0">
                <a:solidFill>
                  <a:srgbClr val="CFCBBF"/>
                </a:solidFill>
                <a:latin typeface="Raleway" pitchFamily="34" charset="0"/>
                <a:ea typeface="Raleway" pitchFamily="34" charset="-122"/>
                <a:cs typeface="Raleway" pitchFamily="34" charset="-120"/>
              </a:rPr>
              <a:t>.</a:t>
            </a:r>
            <a:endParaRPr lang="en-US" sz="1750"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14258FD-7800-0F73-14A7-AAAEE734F004}"/>
                  </a:ext>
                </a:extLst>
              </p14:cNvPr>
              <p14:cNvContentPartPr/>
              <p14:nvPr/>
            </p14:nvContentPartPr>
            <p14:xfrm>
              <a:off x="13002278" y="7938483"/>
              <a:ext cx="1037520" cy="79560"/>
            </p14:xfrm>
          </p:contentPart>
        </mc:Choice>
        <mc:Fallback>
          <p:pic>
            <p:nvPicPr>
              <p:cNvPr id="8" name="Ink 7">
                <a:extLst>
                  <a:ext uri="{FF2B5EF4-FFF2-40B4-BE49-F238E27FC236}">
                    <a16:creationId xmlns:a16="http://schemas.microsoft.com/office/drawing/2014/main" id="{014258FD-7800-0F73-14A7-AAAEE734F004}"/>
                  </a:ext>
                </a:extLst>
              </p:cNvPr>
              <p:cNvPicPr/>
              <p:nvPr/>
            </p:nvPicPr>
            <p:blipFill>
              <a:blip r:embed="rId4"/>
              <a:stretch>
                <a:fillRect/>
              </a:stretch>
            </p:blipFill>
            <p:spPr>
              <a:xfrm>
                <a:off x="12939638" y="7875483"/>
                <a:ext cx="1163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D566B9DB-9048-2AB6-3B14-614FBF7768DD}"/>
                  </a:ext>
                </a:extLst>
              </p14:cNvPr>
              <p14:cNvContentPartPr/>
              <p14:nvPr/>
            </p14:nvContentPartPr>
            <p14:xfrm>
              <a:off x="12957638" y="7950723"/>
              <a:ext cx="360" cy="360"/>
            </p14:xfrm>
          </p:contentPart>
        </mc:Choice>
        <mc:Fallback>
          <p:pic>
            <p:nvPicPr>
              <p:cNvPr id="14" name="Ink 13">
                <a:extLst>
                  <a:ext uri="{FF2B5EF4-FFF2-40B4-BE49-F238E27FC236}">
                    <a16:creationId xmlns:a16="http://schemas.microsoft.com/office/drawing/2014/main" id="{D566B9DB-9048-2AB6-3B14-614FBF7768DD}"/>
                  </a:ext>
                </a:extLst>
              </p:cNvPr>
              <p:cNvPicPr/>
              <p:nvPr/>
            </p:nvPicPr>
            <p:blipFill>
              <a:blip r:embed="rId6"/>
              <a:stretch>
                <a:fillRect/>
              </a:stretch>
            </p:blipFill>
            <p:spPr>
              <a:xfrm>
                <a:off x="12894638" y="78877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75CFA85F-F784-78EA-4CB3-DD97ECCDBC3A}"/>
                  </a:ext>
                </a:extLst>
              </p14:cNvPr>
              <p14:cNvContentPartPr/>
              <p14:nvPr/>
            </p14:nvContentPartPr>
            <p14:xfrm>
              <a:off x="12788078" y="7738683"/>
              <a:ext cx="1622520" cy="378000"/>
            </p14:xfrm>
          </p:contentPart>
        </mc:Choice>
        <mc:Fallback>
          <p:pic>
            <p:nvPicPr>
              <p:cNvPr id="15" name="Ink 14">
                <a:extLst>
                  <a:ext uri="{FF2B5EF4-FFF2-40B4-BE49-F238E27FC236}">
                    <a16:creationId xmlns:a16="http://schemas.microsoft.com/office/drawing/2014/main" id="{75CFA85F-F784-78EA-4CB3-DD97ECCDBC3A}"/>
                  </a:ext>
                </a:extLst>
              </p:cNvPr>
              <p:cNvPicPr/>
              <p:nvPr/>
            </p:nvPicPr>
            <p:blipFill>
              <a:blip r:embed="rId8"/>
              <a:stretch>
                <a:fillRect/>
              </a:stretch>
            </p:blipFill>
            <p:spPr>
              <a:xfrm>
                <a:off x="12725438" y="7676043"/>
                <a:ext cx="1748160" cy="503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76380" y="235993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2. </a:t>
            </a:r>
            <a:r>
              <a:rPr lang="en-US" sz="4450" dirty="0">
                <a:solidFill>
                  <a:srgbClr val="F2E782"/>
                </a:solidFill>
                <a:latin typeface="Palatino Linotype" panose="02040502050505030304" pitchFamily="18" charset="0"/>
                <a:ea typeface="Prata" pitchFamily="34" charset="-122"/>
                <a:cs typeface="Prata" pitchFamily="34" charset="-120"/>
              </a:rPr>
              <a:t>Setting Working Directory</a:t>
            </a:r>
            <a:endParaRPr lang="en-US" sz="4450" dirty="0">
              <a:latin typeface="Palatino Linotype" panose="02040502050505030304" pitchFamily="18" charset="0"/>
            </a:endParaRPr>
          </a:p>
        </p:txBody>
      </p:sp>
      <p:sp>
        <p:nvSpPr>
          <p:cNvPr id="4" name="Shape 1"/>
          <p:cNvSpPr/>
          <p:nvPr/>
        </p:nvSpPr>
        <p:spPr>
          <a:xfrm>
            <a:off x="793790" y="3664029"/>
            <a:ext cx="510302" cy="510302"/>
          </a:xfrm>
          <a:prstGeom prst="roundRect">
            <a:avLst>
              <a:gd name="adj" fmla="val 6667"/>
            </a:avLst>
          </a:prstGeom>
          <a:solidFill>
            <a:srgbClr val="3A3B3C"/>
          </a:solidFill>
          <a:ln/>
        </p:spPr>
      </p:sp>
      <p:sp>
        <p:nvSpPr>
          <p:cNvPr id="5" name="Text 2"/>
          <p:cNvSpPr/>
          <p:nvPr/>
        </p:nvSpPr>
        <p:spPr>
          <a:xfrm>
            <a:off x="990243" y="374904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66402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erpetua Titling MT" panose="02020502060505020804" pitchFamily="18" charset="0"/>
                <a:ea typeface="Prata" pitchFamily="34" charset="-122"/>
                <a:cs typeface="Prata" pitchFamily="34" charset="-120"/>
              </a:rPr>
              <a:t>Directory Selection</a:t>
            </a:r>
            <a:endParaRPr lang="en-US" sz="2200" b="1" dirty="0">
              <a:latin typeface="Perpetua Titling MT" panose="02020502060505020804" pitchFamily="18" charset="0"/>
            </a:endParaRPr>
          </a:p>
        </p:txBody>
      </p:sp>
      <p:sp>
        <p:nvSpPr>
          <p:cNvPr id="7" name="Text 4"/>
          <p:cNvSpPr/>
          <p:nvPr/>
        </p:nvSpPr>
        <p:spPr>
          <a:xfrm>
            <a:off x="1530906" y="41544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erpetua Titling MT" panose="02020502060505020804" pitchFamily="18" charset="0"/>
                <a:ea typeface="Raleway" pitchFamily="34" charset="-122"/>
                <a:cs typeface="Raleway" pitchFamily="34" charset="-120"/>
              </a:rPr>
              <a:t>Set the working directory to specify the location of data files</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8" name="Shape 5"/>
          <p:cNvSpPr/>
          <p:nvPr/>
        </p:nvSpPr>
        <p:spPr>
          <a:xfrm>
            <a:off x="5157465" y="3597955"/>
            <a:ext cx="510302" cy="510302"/>
          </a:xfrm>
          <a:prstGeom prst="roundRect">
            <a:avLst>
              <a:gd name="adj" fmla="val 6667"/>
            </a:avLst>
          </a:prstGeom>
          <a:solidFill>
            <a:srgbClr val="3A3B3C"/>
          </a:solidFill>
          <a:ln/>
        </p:spPr>
      </p:sp>
      <p:sp>
        <p:nvSpPr>
          <p:cNvPr id="9" name="Text 6"/>
          <p:cNvSpPr/>
          <p:nvPr/>
        </p:nvSpPr>
        <p:spPr>
          <a:xfrm>
            <a:off x="5252323" y="3734871"/>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792986" y="36759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erpetua Titling MT" panose="02020502060505020804" pitchFamily="18" charset="0"/>
                <a:ea typeface="Prata" pitchFamily="34" charset="-122"/>
                <a:cs typeface="Prata" pitchFamily="34" charset="-120"/>
              </a:rPr>
              <a:t>File Access</a:t>
            </a:r>
            <a:endParaRPr lang="en-US" sz="2200" b="1" dirty="0">
              <a:latin typeface="Perpetua Titling MT" panose="02020502060505020804" pitchFamily="18" charset="0"/>
            </a:endParaRPr>
          </a:p>
        </p:txBody>
      </p:sp>
      <p:sp>
        <p:nvSpPr>
          <p:cNvPr id="11" name="Text 8"/>
          <p:cNvSpPr/>
          <p:nvPr/>
        </p:nvSpPr>
        <p:spPr>
          <a:xfrm>
            <a:off x="5422583" y="415444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erpetua Titling MT" panose="02020502060505020804" pitchFamily="18" charset="0"/>
                <a:ea typeface="Raleway" pitchFamily="34" charset="-122"/>
                <a:cs typeface="Raleway" pitchFamily="34" charset="-120"/>
              </a:rPr>
              <a:t>This step is crucial for Python to locate and access the necessary data</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2" name="Shape 9"/>
          <p:cNvSpPr/>
          <p:nvPr/>
        </p:nvSpPr>
        <p:spPr>
          <a:xfrm>
            <a:off x="793790" y="5725120"/>
            <a:ext cx="510302" cy="510302"/>
          </a:xfrm>
          <a:prstGeom prst="roundRect">
            <a:avLst>
              <a:gd name="adj" fmla="val 6667"/>
            </a:avLst>
          </a:prstGeom>
          <a:solidFill>
            <a:srgbClr val="3A3B3C"/>
          </a:solidFill>
          <a:ln/>
        </p:spPr>
      </p:sp>
      <p:sp>
        <p:nvSpPr>
          <p:cNvPr id="13" name="Text 10"/>
          <p:cNvSpPr/>
          <p:nvPr/>
        </p:nvSpPr>
        <p:spPr>
          <a:xfrm>
            <a:off x="943451" y="581013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72512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erpetua Titling MT" panose="02020502060505020804" pitchFamily="18" charset="0"/>
                <a:ea typeface="Prata" pitchFamily="34" charset="-122"/>
                <a:cs typeface="Prata" pitchFamily="34" charset="-120"/>
              </a:rPr>
              <a:t>Organization</a:t>
            </a:r>
            <a:endParaRPr lang="en-US" sz="2200" b="1" dirty="0">
              <a:latin typeface="Perpetua Titling MT" panose="02020502060505020804" pitchFamily="18" charset="0"/>
            </a:endParaRPr>
          </a:p>
        </p:txBody>
      </p:sp>
      <p:sp>
        <p:nvSpPr>
          <p:cNvPr id="15" name="Text 12"/>
          <p:cNvSpPr/>
          <p:nvPr/>
        </p:nvSpPr>
        <p:spPr>
          <a:xfrm>
            <a:off x="1530906" y="621553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Perpetua Titling MT" panose="02020502060505020804" pitchFamily="18" charset="0"/>
                <a:ea typeface="Raleway" pitchFamily="34" charset="-122"/>
                <a:cs typeface="Raleway" pitchFamily="34" charset="-120"/>
              </a:rPr>
              <a:t>Think of it as opening a specific drawer in a filing cabinet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255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3. </a:t>
            </a:r>
            <a:r>
              <a:rPr lang="en-US" sz="4450" dirty="0">
                <a:solidFill>
                  <a:srgbClr val="F2E782"/>
                </a:solidFill>
                <a:latin typeface="Palatino Linotype" panose="02040502050505030304" pitchFamily="18" charset="0"/>
                <a:ea typeface="Prata" pitchFamily="34" charset="-122"/>
                <a:cs typeface="Prata" pitchFamily="34" charset="-120"/>
              </a:rPr>
              <a:t>Loading Data</a:t>
            </a:r>
            <a:endParaRPr lang="en-US" sz="4450" dirty="0">
              <a:latin typeface="Palatino Linotype" panose="02040502050505030304" pitchFamily="18" charset="0"/>
            </a:endParaRPr>
          </a:p>
        </p:txBody>
      </p:sp>
      <p:sp>
        <p:nvSpPr>
          <p:cNvPr id="4" name="Shape 1"/>
          <p:cNvSpPr/>
          <p:nvPr/>
        </p:nvSpPr>
        <p:spPr>
          <a:xfrm>
            <a:off x="6280190" y="2674501"/>
            <a:ext cx="3664863" cy="2032754"/>
          </a:xfrm>
          <a:prstGeom prst="roundRect">
            <a:avLst>
              <a:gd name="adj" fmla="val 1674"/>
            </a:avLst>
          </a:prstGeom>
          <a:solidFill>
            <a:srgbClr val="3A3B3C"/>
          </a:solidFill>
          <a:ln/>
        </p:spPr>
      </p:sp>
      <p:sp>
        <p:nvSpPr>
          <p:cNvPr id="5" name="Text 2"/>
          <p:cNvSpPr/>
          <p:nvPr/>
        </p:nvSpPr>
        <p:spPr>
          <a:xfrm>
            <a:off x="6507004" y="29013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Excel File</a:t>
            </a:r>
            <a:endParaRPr lang="en-US" sz="2200" b="1" dirty="0">
              <a:latin typeface="Palatino Linotype" panose="02040502050505030304" pitchFamily="18" charset="0"/>
            </a:endParaRPr>
          </a:p>
        </p:txBody>
      </p:sp>
      <p:sp>
        <p:nvSpPr>
          <p:cNvPr id="6" name="Text 3"/>
          <p:cNvSpPr/>
          <p:nvPr/>
        </p:nvSpPr>
        <p:spPr>
          <a:xfrm>
            <a:off x="6507004" y="3391733"/>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Load the mental health dataset from an Excel file using pandas.</a:t>
            </a:r>
            <a:endParaRPr lang="en-US" sz="1750" dirty="0">
              <a:latin typeface="Palatino Linotype" panose="02040502050505030304" pitchFamily="18" charset="0"/>
            </a:endParaRPr>
          </a:p>
        </p:txBody>
      </p:sp>
      <p:sp>
        <p:nvSpPr>
          <p:cNvPr id="7" name="Shape 4"/>
          <p:cNvSpPr/>
          <p:nvPr/>
        </p:nvSpPr>
        <p:spPr>
          <a:xfrm>
            <a:off x="10171867" y="2674501"/>
            <a:ext cx="3664863" cy="2032754"/>
          </a:xfrm>
          <a:prstGeom prst="roundRect">
            <a:avLst>
              <a:gd name="adj" fmla="val 1674"/>
            </a:avLst>
          </a:prstGeom>
          <a:solidFill>
            <a:srgbClr val="3A3B3C"/>
          </a:solidFill>
          <a:ln/>
        </p:spPr>
      </p:sp>
      <p:sp>
        <p:nvSpPr>
          <p:cNvPr id="8" name="Text 5"/>
          <p:cNvSpPr/>
          <p:nvPr/>
        </p:nvSpPr>
        <p:spPr>
          <a:xfrm>
            <a:off x="10398681" y="29013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Dataframe</a:t>
            </a:r>
            <a:endParaRPr lang="en-US" sz="2200" b="1" dirty="0">
              <a:latin typeface="Palatino Linotype" panose="02040502050505030304" pitchFamily="18" charset="0"/>
            </a:endParaRPr>
          </a:p>
        </p:txBody>
      </p:sp>
      <p:sp>
        <p:nvSpPr>
          <p:cNvPr id="9" name="Text 6"/>
          <p:cNvSpPr/>
          <p:nvPr/>
        </p:nvSpPr>
        <p:spPr>
          <a:xfrm>
            <a:off x="10398681" y="3391733"/>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The data is read into a pandas DataFrame for easy manipulation.</a:t>
            </a:r>
            <a:endParaRPr lang="en-US" sz="1750" dirty="0">
              <a:latin typeface="Palatino Linotype" panose="02040502050505030304" pitchFamily="18" charset="0"/>
            </a:endParaRPr>
          </a:p>
        </p:txBody>
      </p:sp>
      <p:sp>
        <p:nvSpPr>
          <p:cNvPr id="10" name="Shape 7"/>
          <p:cNvSpPr/>
          <p:nvPr/>
        </p:nvSpPr>
        <p:spPr>
          <a:xfrm>
            <a:off x="6280190" y="4934069"/>
            <a:ext cx="7556421" cy="1669852"/>
          </a:xfrm>
          <a:prstGeom prst="roundRect">
            <a:avLst>
              <a:gd name="adj" fmla="val 2038"/>
            </a:avLst>
          </a:prstGeom>
          <a:solidFill>
            <a:srgbClr val="3A3B3C"/>
          </a:solidFill>
          <a:ln/>
        </p:spPr>
      </p:sp>
      <p:sp>
        <p:nvSpPr>
          <p:cNvPr id="11" name="Text 8"/>
          <p:cNvSpPr/>
          <p:nvPr/>
        </p:nvSpPr>
        <p:spPr>
          <a:xfrm>
            <a:off x="6507004" y="516088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Backup</a:t>
            </a:r>
            <a:endParaRPr lang="en-US" sz="2200" b="1" dirty="0">
              <a:latin typeface="Palatino Linotype" panose="02040502050505030304" pitchFamily="18" charset="0"/>
            </a:endParaRPr>
          </a:p>
        </p:txBody>
      </p:sp>
      <p:sp>
        <p:nvSpPr>
          <p:cNvPr id="12" name="Text 9"/>
          <p:cNvSpPr/>
          <p:nvPr/>
        </p:nvSpPr>
        <p:spPr>
          <a:xfrm>
            <a:off x="6507004" y="5651302"/>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Create a backup of the DataFrame to prevent accidental modifications</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67570"/>
            <a:ext cx="670226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4. </a:t>
            </a:r>
            <a:r>
              <a:rPr lang="en-US" sz="4450" b="1" dirty="0">
                <a:solidFill>
                  <a:srgbClr val="F2E782"/>
                </a:solidFill>
                <a:latin typeface="Palatino Linotype" panose="02040502050505030304" pitchFamily="18" charset="0"/>
                <a:ea typeface="Prata" pitchFamily="34" charset="-122"/>
                <a:cs typeface="Prata" pitchFamily="34" charset="-120"/>
              </a:rPr>
              <a:t>Cleaning Missing Data</a:t>
            </a:r>
            <a:endParaRPr lang="en-US" sz="4450" b="1" dirty="0">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793790" y="3516511"/>
            <a:ext cx="566976" cy="566976"/>
          </a:xfrm>
          <a:prstGeom prst="rect">
            <a:avLst/>
          </a:prstGeom>
        </p:spPr>
      </p:pic>
      <p:sp>
        <p:nvSpPr>
          <p:cNvPr id="5" name="Text 1"/>
          <p:cNvSpPr/>
          <p:nvPr/>
        </p:nvSpPr>
        <p:spPr>
          <a:xfrm>
            <a:off x="736996" y="4310301"/>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Address missing values to ensure data integrity and quality.</a:t>
            </a:r>
            <a:endParaRPr lang="en-US" sz="1750" dirty="0">
              <a:latin typeface="Palatino Linotype" panose="02040502050505030304" pitchFamily="18" charset="0"/>
            </a:endParaRPr>
          </a:p>
        </p:txBody>
      </p:sp>
      <p:pic>
        <p:nvPicPr>
          <p:cNvPr id="6" name="Image 2" descr="preencoded.png"/>
          <p:cNvPicPr>
            <a:picLocks noChangeAspect="1"/>
          </p:cNvPicPr>
          <p:nvPr/>
        </p:nvPicPr>
        <p:blipFill>
          <a:blip r:embed="rId5"/>
          <a:stretch>
            <a:fillRect/>
          </a:stretch>
        </p:blipFill>
        <p:spPr>
          <a:xfrm>
            <a:off x="3425904" y="3516511"/>
            <a:ext cx="566976" cy="566976"/>
          </a:xfrm>
          <a:prstGeom prst="rect">
            <a:avLst/>
          </a:prstGeom>
        </p:spPr>
      </p:pic>
      <p:sp>
        <p:nvSpPr>
          <p:cNvPr id="7" name="Text 2"/>
          <p:cNvSpPr/>
          <p:nvPr/>
        </p:nvSpPr>
        <p:spPr>
          <a:xfrm>
            <a:off x="3425904" y="4310301"/>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Fill missing text fields using the mode (most frequent value).</a:t>
            </a:r>
            <a:endParaRPr lang="en-US" sz="1750" dirty="0">
              <a:latin typeface="Palatino Linotype" panose="02040502050505030304" pitchFamily="18" charset="0"/>
            </a:endParaRPr>
          </a:p>
        </p:txBody>
      </p:sp>
      <p:pic>
        <p:nvPicPr>
          <p:cNvPr id="8" name="Image 3" descr="preencoded.png"/>
          <p:cNvPicPr>
            <a:picLocks noChangeAspect="1"/>
          </p:cNvPicPr>
          <p:nvPr/>
        </p:nvPicPr>
        <p:blipFill>
          <a:blip r:embed="rId6"/>
          <a:stretch>
            <a:fillRect/>
          </a:stretch>
        </p:blipFill>
        <p:spPr>
          <a:xfrm>
            <a:off x="6058138" y="3516511"/>
            <a:ext cx="566976" cy="566976"/>
          </a:xfrm>
          <a:prstGeom prst="rect">
            <a:avLst/>
          </a:prstGeom>
        </p:spPr>
      </p:pic>
      <p:sp>
        <p:nvSpPr>
          <p:cNvPr id="9" name="Text 3"/>
          <p:cNvSpPr/>
          <p:nvPr/>
        </p:nvSpPr>
        <p:spPr>
          <a:xfrm>
            <a:off x="6058138" y="4310301"/>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Fill missing numerical fields, like age, using the mean (average value).</a:t>
            </a:r>
            <a:endParaRPr lang="en-US" sz="1750" dirty="0">
              <a:latin typeface="Palatino Linotype" panose="020405020505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003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5. </a:t>
            </a:r>
            <a:r>
              <a:rPr lang="en-US" sz="4450" b="1" dirty="0">
                <a:solidFill>
                  <a:srgbClr val="F2E782"/>
                </a:solidFill>
                <a:latin typeface="Palatino Linotype" panose="02040502050505030304" pitchFamily="18" charset="0"/>
                <a:ea typeface="Prata" pitchFamily="34" charset="-122"/>
                <a:cs typeface="Prata" pitchFamily="34" charset="-120"/>
              </a:rPr>
              <a:t>Data Visualization</a:t>
            </a:r>
            <a:endParaRPr lang="en-US" sz="4450" b="1" dirty="0">
              <a:latin typeface="Palatino Linotype" panose="02040502050505030304" pitchFamily="18" charset="0"/>
            </a:endParaRPr>
          </a:p>
        </p:txBody>
      </p:sp>
      <p:pic>
        <p:nvPicPr>
          <p:cNvPr id="4" name="Image 1" descr="preencoded.png"/>
          <p:cNvPicPr>
            <a:picLocks noChangeAspect="1"/>
          </p:cNvPicPr>
          <p:nvPr/>
        </p:nvPicPr>
        <p:blipFill>
          <a:blip r:embed="rId4"/>
          <a:stretch>
            <a:fillRect/>
          </a:stretch>
        </p:blipFill>
        <p:spPr>
          <a:xfrm>
            <a:off x="793790" y="2288977"/>
            <a:ext cx="1134070" cy="1669852"/>
          </a:xfrm>
          <a:prstGeom prst="rect">
            <a:avLst/>
          </a:prstGeom>
        </p:spPr>
      </p:pic>
      <p:sp>
        <p:nvSpPr>
          <p:cNvPr id="5" name="Text 1"/>
          <p:cNvSpPr/>
          <p:nvPr/>
        </p:nvSpPr>
        <p:spPr>
          <a:xfrm>
            <a:off x="2268022" y="251579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Pie Charts</a:t>
            </a:r>
            <a:endParaRPr lang="en-US" sz="2200" b="1" dirty="0">
              <a:latin typeface="Palatino Linotype" panose="02040502050505030304" pitchFamily="18" charset="0"/>
            </a:endParaRPr>
          </a:p>
        </p:txBody>
      </p:sp>
      <p:sp>
        <p:nvSpPr>
          <p:cNvPr id="6" name="Text 2"/>
          <p:cNvSpPr/>
          <p:nvPr/>
        </p:nvSpPr>
        <p:spPr>
          <a:xfrm>
            <a:off x="2268022" y="300620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Use pie charts to illustrate risk distribution among participants.</a:t>
            </a:r>
            <a:endParaRPr lang="en-US" sz="1750" dirty="0">
              <a:latin typeface="Palatino Linotype" panose="02040502050505030304" pitchFamily="18" charset="0"/>
            </a:endParaRPr>
          </a:p>
        </p:txBody>
      </p:sp>
      <p:pic>
        <p:nvPicPr>
          <p:cNvPr id="7" name="Image 2" descr="preencoded.png"/>
          <p:cNvPicPr>
            <a:picLocks noChangeAspect="1"/>
          </p:cNvPicPr>
          <p:nvPr/>
        </p:nvPicPr>
        <p:blipFill>
          <a:blip r:embed="rId5"/>
          <a:stretch>
            <a:fillRect/>
          </a:stretch>
        </p:blipFill>
        <p:spPr>
          <a:xfrm>
            <a:off x="793790" y="3958828"/>
            <a:ext cx="1134070" cy="1360884"/>
          </a:xfrm>
          <a:prstGeom prst="rect">
            <a:avLst/>
          </a:prstGeom>
        </p:spPr>
      </p:pic>
      <p:sp>
        <p:nvSpPr>
          <p:cNvPr id="8" name="Text 3"/>
          <p:cNvSpPr/>
          <p:nvPr/>
        </p:nvSpPr>
        <p:spPr>
          <a:xfrm>
            <a:off x="2268022"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alatino Linotype" panose="02040502050505030304" pitchFamily="18" charset="0"/>
                <a:ea typeface="Prata" pitchFamily="34" charset="-122"/>
                <a:cs typeface="Prata" pitchFamily="34" charset="-120"/>
              </a:rPr>
              <a:t>Bar Charts</a:t>
            </a:r>
            <a:endParaRPr lang="en-US" sz="2200" dirty="0">
              <a:latin typeface="Palatino Linotype" panose="02040502050505030304" pitchFamily="18" charset="0"/>
            </a:endParaRPr>
          </a:p>
        </p:txBody>
      </p:sp>
      <p:sp>
        <p:nvSpPr>
          <p:cNvPr id="9" name="Text 4"/>
          <p:cNvSpPr/>
          <p:nvPr/>
        </p:nvSpPr>
        <p:spPr>
          <a:xfrm>
            <a:off x="22680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Utilize bar charts to show trends in social media usage</a:t>
            </a:r>
            <a:r>
              <a:rPr lang="en-US" sz="1750" dirty="0">
                <a:solidFill>
                  <a:srgbClr val="CFCBBF"/>
                </a:solidFill>
                <a:latin typeface="Raleway" pitchFamily="34" charset="0"/>
                <a:ea typeface="Raleway" pitchFamily="34" charset="-122"/>
                <a:cs typeface="Raleway" pitchFamily="34" charset="-120"/>
              </a:rPr>
              <a:t>.</a:t>
            </a:r>
            <a:endParaRPr lang="en-US" sz="1750" dirty="0"/>
          </a:p>
        </p:txBody>
      </p:sp>
      <p:pic>
        <p:nvPicPr>
          <p:cNvPr id="10" name="Image 3" descr="preencoded.png"/>
          <p:cNvPicPr>
            <a:picLocks noChangeAspect="1"/>
          </p:cNvPicPr>
          <p:nvPr/>
        </p:nvPicPr>
        <p:blipFill>
          <a:blip r:embed="rId6"/>
          <a:stretch>
            <a:fillRect/>
          </a:stretch>
        </p:blipFill>
        <p:spPr>
          <a:xfrm>
            <a:off x="793790" y="5319713"/>
            <a:ext cx="1134070" cy="1669852"/>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Heatmaps</a:t>
            </a:r>
            <a:endParaRPr lang="en-US" sz="2200" b="1" dirty="0">
              <a:latin typeface="Palatino Linotype" panose="02040502050505030304" pitchFamily="18" charset="0"/>
            </a:endParaRPr>
          </a:p>
        </p:txBody>
      </p:sp>
      <p:sp>
        <p:nvSpPr>
          <p:cNvPr id="12" name="Text 6"/>
          <p:cNvSpPr/>
          <p:nvPr/>
        </p:nvSpPr>
        <p:spPr>
          <a:xfrm>
            <a:off x="2268022" y="603694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Employ heatmaps to visualize correlations between different features</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21581"/>
            <a:ext cx="721316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6. </a:t>
            </a:r>
            <a:r>
              <a:rPr lang="en-US" sz="4450" dirty="0">
                <a:solidFill>
                  <a:srgbClr val="F2E782"/>
                </a:solidFill>
                <a:latin typeface="Palatino Linotype" panose="02040502050505030304" pitchFamily="18" charset="0"/>
                <a:ea typeface="Prata" pitchFamily="34" charset="-122"/>
                <a:cs typeface="Prata" pitchFamily="34" charset="-120"/>
              </a:rPr>
              <a:t>Creating Target Variable</a:t>
            </a:r>
            <a:endParaRPr lang="en-US" sz="4450" dirty="0">
              <a:latin typeface="Palatino Linotype" panose="02040502050505030304" pitchFamily="18" charset="0"/>
            </a:endParaRPr>
          </a:p>
        </p:txBody>
      </p:sp>
      <p:sp>
        <p:nvSpPr>
          <p:cNvPr id="4" name="Shape 1"/>
          <p:cNvSpPr/>
          <p:nvPr/>
        </p:nvSpPr>
        <p:spPr>
          <a:xfrm>
            <a:off x="6605111" y="2270522"/>
            <a:ext cx="30480" cy="4737378"/>
          </a:xfrm>
          <a:prstGeom prst="roundRect">
            <a:avLst>
              <a:gd name="adj" fmla="val 111628"/>
            </a:avLst>
          </a:prstGeom>
          <a:solidFill>
            <a:srgbClr val="535455"/>
          </a:solidFill>
          <a:ln/>
        </p:spPr>
      </p:sp>
      <p:sp>
        <p:nvSpPr>
          <p:cNvPr id="5" name="Shape 2"/>
          <p:cNvSpPr/>
          <p:nvPr/>
        </p:nvSpPr>
        <p:spPr>
          <a:xfrm>
            <a:off x="6845022" y="2765584"/>
            <a:ext cx="793790" cy="30480"/>
          </a:xfrm>
          <a:prstGeom prst="roundRect">
            <a:avLst>
              <a:gd name="adj" fmla="val 111628"/>
            </a:avLst>
          </a:prstGeom>
          <a:solidFill>
            <a:srgbClr val="535455"/>
          </a:solidFill>
          <a:ln/>
        </p:spPr>
      </p:sp>
      <p:sp>
        <p:nvSpPr>
          <p:cNvPr id="6" name="Shape 3"/>
          <p:cNvSpPr/>
          <p:nvPr/>
        </p:nvSpPr>
        <p:spPr>
          <a:xfrm>
            <a:off x="6365200" y="2525673"/>
            <a:ext cx="510302" cy="510302"/>
          </a:xfrm>
          <a:prstGeom prst="roundRect">
            <a:avLst>
              <a:gd name="adj" fmla="val 6667"/>
            </a:avLst>
          </a:prstGeom>
          <a:solidFill>
            <a:srgbClr val="3A3B3C"/>
          </a:solidFill>
          <a:ln/>
        </p:spPr>
      </p:sp>
      <p:sp>
        <p:nvSpPr>
          <p:cNvPr id="7" name="Text 4"/>
          <p:cNvSpPr/>
          <p:nvPr/>
        </p:nvSpPr>
        <p:spPr>
          <a:xfrm>
            <a:off x="6561653" y="2610683"/>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8" name="Text 5"/>
          <p:cNvSpPr/>
          <p:nvPr/>
        </p:nvSpPr>
        <p:spPr>
          <a:xfrm>
            <a:off x="7867888" y="24973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alatino Linotype" panose="02040502050505030304" pitchFamily="18" charset="0"/>
                <a:ea typeface="Prata" pitchFamily="34" charset="-122"/>
                <a:cs typeface="Prata" pitchFamily="34" charset="-120"/>
              </a:rPr>
              <a:t>Emotional Scores</a:t>
            </a:r>
            <a:endParaRPr lang="en-US" sz="2200" dirty="0">
              <a:latin typeface="Palatino Linotype" panose="02040502050505030304" pitchFamily="18" charset="0"/>
            </a:endParaRPr>
          </a:p>
        </p:txBody>
      </p:sp>
      <p:sp>
        <p:nvSpPr>
          <p:cNvPr id="9" name="Text 6"/>
          <p:cNvSpPr/>
          <p:nvPr/>
        </p:nvSpPr>
        <p:spPr>
          <a:xfrm>
            <a:off x="7813419" y="295096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Categorize participants based on their emotional well-being scores</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0" name="Shape 7"/>
          <p:cNvSpPr/>
          <p:nvPr/>
        </p:nvSpPr>
        <p:spPr>
          <a:xfrm>
            <a:off x="6845022" y="4662249"/>
            <a:ext cx="793790" cy="30480"/>
          </a:xfrm>
          <a:prstGeom prst="roundRect">
            <a:avLst>
              <a:gd name="adj" fmla="val 111628"/>
            </a:avLst>
          </a:prstGeom>
          <a:solidFill>
            <a:srgbClr val="535455"/>
          </a:solidFill>
          <a:ln/>
        </p:spPr>
      </p:sp>
      <p:sp>
        <p:nvSpPr>
          <p:cNvPr id="11" name="Shape 8"/>
          <p:cNvSpPr/>
          <p:nvPr/>
        </p:nvSpPr>
        <p:spPr>
          <a:xfrm>
            <a:off x="6365200" y="4422338"/>
            <a:ext cx="510302" cy="510302"/>
          </a:xfrm>
          <a:prstGeom prst="roundRect">
            <a:avLst>
              <a:gd name="adj" fmla="val 6667"/>
            </a:avLst>
          </a:prstGeom>
          <a:solidFill>
            <a:srgbClr val="3A3B3C"/>
          </a:solidFill>
          <a:ln/>
        </p:spPr>
      </p:sp>
      <p:sp>
        <p:nvSpPr>
          <p:cNvPr id="12" name="Text 9"/>
          <p:cNvSpPr/>
          <p:nvPr/>
        </p:nvSpPr>
        <p:spPr>
          <a:xfrm>
            <a:off x="6516053" y="4507349"/>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3" name="Text 10"/>
          <p:cNvSpPr/>
          <p:nvPr/>
        </p:nvSpPr>
        <p:spPr>
          <a:xfrm>
            <a:off x="7867888" y="43940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alatino Linotype" panose="02040502050505030304" pitchFamily="18" charset="0"/>
                <a:ea typeface="Prata" pitchFamily="34" charset="-122"/>
                <a:cs typeface="Prata" pitchFamily="34" charset="-120"/>
              </a:rPr>
              <a:t>High Risk </a:t>
            </a: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14" name="Text 11"/>
          <p:cNvSpPr/>
          <p:nvPr/>
        </p:nvSpPr>
        <p:spPr>
          <a:xfrm>
            <a:off x="7867888" y="4884420"/>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Assign '1' to individuals identified as high risk.</a:t>
            </a:r>
            <a:endParaRPr lang="en-US" sz="1750" dirty="0">
              <a:latin typeface="Palatino Linotype" panose="02040502050505030304" pitchFamily="18" charset="0"/>
            </a:endParaRPr>
          </a:p>
        </p:txBody>
      </p:sp>
      <p:sp>
        <p:nvSpPr>
          <p:cNvPr id="15" name="Shape 12"/>
          <p:cNvSpPr/>
          <p:nvPr/>
        </p:nvSpPr>
        <p:spPr>
          <a:xfrm>
            <a:off x="6845022" y="6196013"/>
            <a:ext cx="793790" cy="30480"/>
          </a:xfrm>
          <a:prstGeom prst="roundRect">
            <a:avLst>
              <a:gd name="adj" fmla="val 111628"/>
            </a:avLst>
          </a:prstGeom>
          <a:solidFill>
            <a:srgbClr val="535455"/>
          </a:solidFill>
          <a:ln/>
        </p:spPr>
      </p:sp>
      <p:sp>
        <p:nvSpPr>
          <p:cNvPr id="16" name="Shape 13"/>
          <p:cNvSpPr/>
          <p:nvPr/>
        </p:nvSpPr>
        <p:spPr>
          <a:xfrm>
            <a:off x="6365200" y="5956102"/>
            <a:ext cx="510302" cy="510302"/>
          </a:xfrm>
          <a:prstGeom prst="roundRect">
            <a:avLst>
              <a:gd name="adj" fmla="val 6667"/>
            </a:avLst>
          </a:prstGeom>
          <a:solidFill>
            <a:srgbClr val="3A3B3C"/>
          </a:solidFill>
          <a:ln/>
        </p:spPr>
      </p:sp>
      <p:sp>
        <p:nvSpPr>
          <p:cNvPr id="17" name="Text 14"/>
          <p:cNvSpPr/>
          <p:nvPr/>
        </p:nvSpPr>
        <p:spPr>
          <a:xfrm>
            <a:off x="6514862" y="604111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alatino Linotype" panose="02040502050505030304" pitchFamily="18" charset="0"/>
                <a:ea typeface="Prata" pitchFamily="34" charset="-122"/>
                <a:cs typeface="Prata" pitchFamily="34" charset="-120"/>
              </a:rPr>
              <a:t>Low Risk (0</a:t>
            </a:r>
            <a:r>
              <a:rPr lang="en-US" sz="2200" dirty="0">
                <a:solidFill>
                  <a:srgbClr val="CFCBBF"/>
                </a:solidFill>
                <a:latin typeface="Prata" pitchFamily="34" charset="0"/>
                <a:ea typeface="Prata" pitchFamily="34" charset="-122"/>
                <a:cs typeface="Prata" pitchFamily="34" charset="-120"/>
              </a:rPr>
              <a:t>)</a:t>
            </a:r>
            <a:endParaRPr lang="en-US" sz="2200" dirty="0"/>
          </a:p>
        </p:txBody>
      </p:sp>
      <p:sp>
        <p:nvSpPr>
          <p:cNvPr id="19" name="Text 16"/>
          <p:cNvSpPr/>
          <p:nvPr/>
        </p:nvSpPr>
        <p:spPr>
          <a:xfrm>
            <a:off x="7867888" y="641818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Assign '0' to individuals identified as low risk.</a:t>
            </a:r>
            <a:endParaRPr lang="en-US" sz="1750" dirty="0">
              <a:latin typeface="Palatino Linotype" panose="020405020505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51109"/>
            <a:ext cx="1072157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7. </a:t>
            </a:r>
            <a:r>
              <a:rPr lang="en-US" sz="4450" dirty="0">
                <a:solidFill>
                  <a:srgbClr val="F2E782"/>
                </a:solidFill>
                <a:latin typeface="Palatino Linotype" panose="02040502050505030304" pitchFamily="18" charset="0"/>
                <a:ea typeface="Prata" pitchFamily="34" charset="-122"/>
                <a:cs typeface="Prata" pitchFamily="34" charset="-120"/>
              </a:rPr>
              <a:t>Feature Engineering &amp; Preprocessing</a:t>
            </a:r>
            <a:endParaRPr lang="en-US" sz="4450" dirty="0">
              <a:latin typeface="Palatino Linotype" panose="02040502050505030304" pitchFamily="18" charset="0"/>
            </a:endParaRPr>
          </a:p>
        </p:txBody>
      </p:sp>
      <p:sp>
        <p:nvSpPr>
          <p:cNvPr id="3" name="Text 1"/>
          <p:cNvSpPr/>
          <p:nvPr/>
        </p:nvSpPr>
        <p:spPr>
          <a:xfrm>
            <a:off x="1743789" y="4087892"/>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CFCBBF"/>
                </a:solidFill>
                <a:latin typeface="Palatino Linotype" panose="02040502050505030304" pitchFamily="18" charset="0"/>
                <a:ea typeface="Prata" pitchFamily="34" charset="-122"/>
                <a:cs typeface="Prata" pitchFamily="34" charset="-120"/>
              </a:rPr>
              <a:t>Scaling</a:t>
            </a:r>
            <a:endParaRPr lang="en-US" sz="2200" b="1" dirty="0">
              <a:latin typeface="Palatino Linotype" panose="02040502050505030304" pitchFamily="18" charset="0"/>
            </a:endParaRPr>
          </a:p>
        </p:txBody>
      </p:sp>
      <p:sp>
        <p:nvSpPr>
          <p:cNvPr id="4" name="Text 2"/>
          <p:cNvSpPr/>
          <p:nvPr/>
        </p:nvSpPr>
        <p:spPr>
          <a:xfrm>
            <a:off x="793790" y="4578310"/>
            <a:ext cx="3785235" cy="725805"/>
          </a:xfrm>
          <a:prstGeom prst="rect">
            <a:avLst/>
          </a:prstGeom>
          <a:noFill/>
          <a:ln/>
        </p:spPr>
        <p:txBody>
          <a:bodyPr wrap="square" lIns="0" tIns="0" rIns="0" bIns="0" rtlCol="0" anchor="t"/>
          <a:lstStyle/>
          <a:p>
            <a:pPr marL="0" indent="0" algn="r">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Scale numerical features for better AI model performance</a:t>
            </a:r>
            <a:r>
              <a:rPr lang="en-US" sz="1750" dirty="0">
                <a:solidFill>
                  <a:srgbClr val="CFCBBF"/>
                </a:solidFill>
                <a:latin typeface="Raleway" pitchFamily="34" charset="0"/>
                <a:ea typeface="Raleway" pitchFamily="34" charset="-122"/>
                <a:cs typeface="Raleway" pitchFamily="34" charset="-120"/>
              </a:rPr>
              <a:t>.</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692140" y="4194453"/>
            <a:ext cx="97869" cy="453509"/>
          </a:xfrm>
          <a:prstGeom prst="rect">
            <a:avLst/>
          </a:prstGeom>
          <a:noFill/>
          <a:ln/>
        </p:spPr>
        <p:txBody>
          <a:bodyPr wrap="none" lIns="0" tIns="0" rIns="0" bIns="0" rtlCol="0" anchor="t"/>
          <a:lstStyle/>
          <a:p>
            <a:pPr marL="0" indent="0">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7" name="Text 4"/>
          <p:cNvSpPr/>
          <p:nvPr/>
        </p:nvSpPr>
        <p:spPr>
          <a:xfrm>
            <a:off x="9937790" y="2861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Encoding</a:t>
            </a:r>
            <a:endParaRPr lang="en-US" sz="2200" dirty="0"/>
          </a:p>
        </p:txBody>
      </p:sp>
      <p:sp>
        <p:nvSpPr>
          <p:cNvPr id="8" name="Text 5"/>
          <p:cNvSpPr/>
          <p:nvPr/>
        </p:nvSpPr>
        <p:spPr>
          <a:xfrm>
            <a:off x="9937790" y="3351967"/>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One-hot encode categorical features for AI model compatibilit</a:t>
            </a:r>
            <a:r>
              <a:rPr lang="en-US" sz="1750" dirty="0">
                <a:solidFill>
                  <a:srgbClr val="CFCBBF"/>
                </a:solidFill>
                <a:latin typeface="Raleway" pitchFamily="34" charset="0"/>
                <a:ea typeface="Raleway" pitchFamily="34" charset="-122"/>
                <a:cs typeface="Raleway" pitchFamily="34" charset="-120"/>
              </a:rPr>
              <a:t>y.</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253055" y="3243382"/>
            <a:ext cx="173712" cy="453509"/>
          </a:xfrm>
          <a:prstGeom prst="rect">
            <a:avLst/>
          </a:prstGeom>
          <a:noFill/>
          <a:ln/>
        </p:spPr>
        <p:txBody>
          <a:bodyPr wrap="none" lIns="0" tIns="0" rIns="0" bIns="0" rtlCol="0" anchor="t"/>
          <a:lstStyle/>
          <a:p>
            <a:pPr marL="0" indent="0">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11" name="Text 7"/>
          <p:cNvSpPr/>
          <p:nvPr/>
        </p:nvSpPr>
        <p:spPr>
          <a:xfrm>
            <a:off x="9937790" y="5314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Transformation</a:t>
            </a:r>
            <a:endParaRPr lang="en-US" sz="2200" dirty="0"/>
          </a:p>
        </p:txBody>
      </p:sp>
      <p:sp>
        <p:nvSpPr>
          <p:cNvPr id="12" name="Text 8"/>
          <p:cNvSpPr/>
          <p:nvPr/>
        </p:nvSpPr>
        <p:spPr>
          <a:xfrm>
            <a:off x="9937790" y="5804535"/>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Prepare the data to ensure it is ready for AI modeling.</a:t>
            </a:r>
            <a:endParaRPr lang="en-US" sz="1750" dirty="0">
              <a:latin typeface="Palatino Linotype" panose="02040502050505030304" pitchFamily="18" charset="0"/>
            </a:endParaRPr>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776329" y="5969556"/>
            <a:ext cx="175736" cy="453509"/>
          </a:xfrm>
          <a:prstGeom prst="rect">
            <a:avLst/>
          </a:prstGeom>
          <a:noFill/>
          <a:ln/>
        </p:spPr>
        <p:txBody>
          <a:bodyPr wrap="none" lIns="0" tIns="0" rIns="0" bIns="0" rtlCol="0" anchor="t"/>
          <a:lstStyle/>
          <a:p>
            <a:pPr marL="0" indent="0">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99285"/>
            <a:ext cx="918674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8</a:t>
            </a:r>
            <a:r>
              <a:rPr lang="en-US" sz="4450" dirty="0">
                <a:solidFill>
                  <a:srgbClr val="F2E782"/>
                </a:solidFill>
                <a:latin typeface="Palatino Linotype" panose="02040502050505030304" pitchFamily="18" charset="0"/>
                <a:ea typeface="Prata" pitchFamily="34" charset="-122"/>
                <a:cs typeface="Prata" pitchFamily="34" charset="-120"/>
              </a:rPr>
              <a:t>. Building &amp; Evaluating AI Model</a:t>
            </a:r>
            <a:endParaRPr lang="en-US" sz="4450" dirty="0">
              <a:latin typeface="Palatino Linotype" panose="02040502050505030304" pitchFamily="18" charset="0"/>
            </a:endParaRPr>
          </a:p>
        </p:txBody>
      </p:sp>
      <p:sp>
        <p:nvSpPr>
          <p:cNvPr id="3" name="Shape 1"/>
          <p:cNvSpPr/>
          <p:nvPr/>
        </p:nvSpPr>
        <p:spPr>
          <a:xfrm>
            <a:off x="793790" y="3061692"/>
            <a:ext cx="2173724" cy="807958"/>
          </a:xfrm>
          <a:prstGeom prst="roundRect">
            <a:avLst>
              <a:gd name="adj" fmla="val 4211"/>
            </a:avLst>
          </a:prstGeom>
          <a:solidFill>
            <a:srgbClr val="3A3B3C"/>
          </a:solidFill>
          <a:ln/>
        </p:spPr>
      </p:sp>
      <p:sp>
        <p:nvSpPr>
          <p:cNvPr id="4" name="Text 2"/>
          <p:cNvSpPr/>
          <p:nvPr/>
        </p:nvSpPr>
        <p:spPr>
          <a:xfrm>
            <a:off x="1020604" y="3238857"/>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3288506"/>
            <a:ext cx="72628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Train</a:t>
            </a:r>
            <a:endParaRPr lang="en-US" sz="2200" dirty="0"/>
          </a:p>
        </p:txBody>
      </p:sp>
      <p:sp>
        <p:nvSpPr>
          <p:cNvPr id="6" name="Shape 4"/>
          <p:cNvSpPr/>
          <p:nvPr/>
        </p:nvSpPr>
        <p:spPr>
          <a:xfrm>
            <a:off x="3080861" y="3854410"/>
            <a:ext cx="10642402" cy="15240"/>
          </a:xfrm>
          <a:prstGeom prst="roundRect">
            <a:avLst>
              <a:gd name="adj" fmla="val 223256"/>
            </a:avLst>
          </a:prstGeom>
          <a:solidFill>
            <a:srgbClr val="535455"/>
          </a:solidFill>
          <a:ln/>
        </p:spPr>
      </p:sp>
      <p:sp>
        <p:nvSpPr>
          <p:cNvPr id="7" name="Shape 5"/>
          <p:cNvSpPr/>
          <p:nvPr/>
        </p:nvSpPr>
        <p:spPr>
          <a:xfrm>
            <a:off x="793790" y="3982998"/>
            <a:ext cx="4347567" cy="807958"/>
          </a:xfrm>
          <a:prstGeom prst="roundRect">
            <a:avLst>
              <a:gd name="adj" fmla="val 4211"/>
            </a:avLst>
          </a:prstGeom>
          <a:solidFill>
            <a:srgbClr val="3A3B3C"/>
          </a:solidFill>
          <a:ln/>
        </p:spPr>
      </p:sp>
      <p:sp>
        <p:nvSpPr>
          <p:cNvPr id="8" name="Text 6"/>
          <p:cNvSpPr/>
          <p:nvPr/>
        </p:nvSpPr>
        <p:spPr>
          <a:xfrm>
            <a:off x="1020604" y="4160163"/>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7"/>
          <p:cNvSpPr/>
          <p:nvPr/>
        </p:nvSpPr>
        <p:spPr>
          <a:xfrm>
            <a:off x="5368171" y="4209812"/>
            <a:ext cx="99238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Predict</a:t>
            </a:r>
            <a:endParaRPr lang="en-US" sz="2200" dirty="0"/>
          </a:p>
        </p:txBody>
      </p:sp>
      <p:sp>
        <p:nvSpPr>
          <p:cNvPr id="10" name="Shape 8"/>
          <p:cNvSpPr/>
          <p:nvPr/>
        </p:nvSpPr>
        <p:spPr>
          <a:xfrm>
            <a:off x="5254704" y="4775716"/>
            <a:ext cx="8468558" cy="15240"/>
          </a:xfrm>
          <a:prstGeom prst="roundRect">
            <a:avLst>
              <a:gd name="adj" fmla="val 223256"/>
            </a:avLst>
          </a:prstGeom>
          <a:solidFill>
            <a:srgbClr val="535455"/>
          </a:solidFill>
          <a:ln/>
        </p:spPr>
      </p:sp>
      <p:sp>
        <p:nvSpPr>
          <p:cNvPr id="11" name="Shape 9"/>
          <p:cNvSpPr/>
          <p:nvPr/>
        </p:nvSpPr>
        <p:spPr>
          <a:xfrm>
            <a:off x="793790" y="4904303"/>
            <a:ext cx="6521410" cy="807958"/>
          </a:xfrm>
          <a:prstGeom prst="roundRect">
            <a:avLst>
              <a:gd name="adj" fmla="val 4211"/>
            </a:avLst>
          </a:prstGeom>
          <a:solidFill>
            <a:srgbClr val="3A3B3C"/>
          </a:solidFill>
          <a:ln/>
        </p:spPr>
      </p:sp>
      <p:sp>
        <p:nvSpPr>
          <p:cNvPr id="12" name="Text 10"/>
          <p:cNvSpPr/>
          <p:nvPr/>
        </p:nvSpPr>
        <p:spPr>
          <a:xfrm>
            <a:off x="1020604" y="5081468"/>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11"/>
          <p:cNvSpPr/>
          <p:nvPr/>
        </p:nvSpPr>
        <p:spPr>
          <a:xfrm>
            <a:off x="7542014" y="5131118"/>
            <a:ext cx="117348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Evaluate</a:t>
            </a:r>
            <a:endParaRPr lang="en-US" sz="2200" dirty="0"/>
          </a:p>
        </p:txBody>
      </p:sp>
      <p:sp>
        <p:nvSpPr>
          <p:cNvPr id="14" name="Text 12"/>
          <p:cNvSpPr/>
          <p:nvPr/>
        </p:nvSpPr>
        <p:spPr>
          <a:xfrm>
            <a:off x="793790" y="596741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Palatino Linotype" panose="02040502050505030304" pitchFamily="18" charset="0"/>
                <a:ea typeface="Raleway" pitchFamily="34" charset="-122"/>
                <a:cs typeface="Raleway" pitchFamily="34" charset="-120"/>
              </a:rPr>
              <a:t>Train a Random Forest classifier to predict mental health risk. Evaluate using accuracy, ROC AUC, and confusion matrices.</a:t>
            </a:r>
            <a:endParaRPr lang="en-US" sz="1750" dirty="0">
              <a:latin typeface="Palatino Linotype" panose="0204050205050503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390</TotalTime>
  <Words>696</Words>
  <Application>Microsoft Office PowerPoint</Application>
  <PresentationFormat>Custom</PresentationFormat>
  <Paragraphs>99</Paragraphs>
  <Slides>13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Perpetua Titling MT</vt:lpstr>
      <vt:lpstr>Raleway</vt:lpstr>
      <vt:lpstr>Calibri</vt:lpstr>
      <vt:lpstr>Raleway Bold</vt:lpstr>
      <vt:lpstr>Prata</vt:lpstr>
      <vt:lpstr>Calibri Light</vt:lpstr>
      <vt:lpstr>Palatino Linotype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Snehal Teke</cp:lastModifiedBy>
  <cp:revision>2</cp:revision>
  <dcterms:created xsi:type="dcterms:W3CDTF">2025-02-26T10:33:48Z</dcterms:created>
  <dcterms:modified xsi:type="dcterms:W3CDTF">2025-02-26T17:06:29Z</dcterms:modified>
</cp:coreProperties>
</file>